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5732" y="233138"/>
            <a:ext cx="7788085" cy="853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8162" y="1990725"/>
            <a:ext cx="11177905" cy="3879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18406" y="2045966"/>
            <a:ext cx="8149590" cy="141541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2320290" marR="5080" indent="-2308225">
              <a:lnSpc>
                <a:spcPts val="5180"/>
              </a:lnSpc>
              <a:spcBef>
                <a:spcPts val="755"/>
              </a:spcBef>
              <a:tabLst>
                <a:tab pos="1662430" algn="l"/>
                <a:tab pos="3791585" algn="l"/>
                <a:tab pos="4980305" algn="l"/>
              </a:tabLst>
            </a:pPr>
            <a:r>
              <a:rPr dirty="0" sz="4800" spc="-10" b="1">
                <a:solidFill>
                  <a:srgbClr val="B10E86"/>
                </a:solidFill>
                <a:latin typeface="Times New Roman"/>
                <a:cs typeface="Times New Roman"/>
              </a:rPr>
              <a:t>Білім</a:t>
            </a:r>
            <a:r>
              <a:rPr dirty="0" sz="4800" b="1">
                <a:solidFill>
                  <a:srgbClr val="B10E86"/>
                </a:solidFill>
                <a:latin typeface="Times New Roman"/>
                <a:cs typeface="Times New Roman"/>
              </a:rPr>
              <a:t>	</a:t>
            </a:r>
            <a:r>
              <a:rPr dirty="0" sz="4800" spc="-10" b="1">
                <a:solidFill>
                  <a:srgbClr val="B10E86"/>
                </a:solidFill>
                <a:latin typeface="Times New Roman"/>
                <a:cs typeface="Times New Roman"/>
              </a:rPr>
              <a:t>сапасы</a:t>
            </a:r>
            <a:r>
              <a:rPr dirty="0" sz="4800" b="1">
                <a:solidFill>
                  <a:srgbClr val="B10E86"/>
                </a:solidFill>
                <a:latin typeface="Times New Roman"/>
                <a:cs typeface="Times New Roman"/>
              </a:rPr>
              <a:t>	</a:t>
            </a:r>
            <a:r>
              <a:rPr dirty="0" sz="4800" spc="-25" b="1">
                <a:solidFill>
                  <a:srgbClr val="B10E86"/>
                </a:solidFill>
                <a:latin typeface="Times New Roman"/>
                <a:cs typeface="Times New Roman"/>
              </a:rPr>
              <a:t>мен</a:t>
            </a:r>
            <a:r>
              <a:rPr dirty="0" sz="4800" b="1">
                <a:solidFill>
                  <a:srgbClr val="B10E86"/>
                </a:solidFill>
                <a:latin typeface="Times New Roman"/>
                <a:cs typeface="Times New Roman"/>
              </a:rPr>
              <a:t>	</a:t>
            </a:r>
            <a:r>
              <a:rPr dirty="0" sz="4800" spc="-10" b="1">
                <a:solidFill>
                  <a:srgbClr val="B10E86"/>
                </a:solidFill>
                <a:latin typeface="Times New Roman"/>
                <a:cs typeface="Times New Roman"/>
              </a:rPr>
              <a:t>үлгерімінің мониторингі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677147" y="4408200"/>
            <a:ext cx="5730240" cy="72072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316355" marR="5080" indent="-1303655">
              <a:lnSpc>
                <a:spcPts val="2590"/>
              </a:lnSpc>
              <a:spcBef>
                <a:spcPts val="425"/>
              </a:spcBef>
            </a:pPr>
            <a:r>
              <a:rPr dirty="0" sz="2400" b="1">
                <a:solidFill>
                  <a:srgbClr val="B10E86"/>
                </a:solidFill>
                <a:latin typeface="Times New Roman"/>
                <a:cs typeface="Times New Roman"/>
              </a:rPr>
              <a:t>IV</a:t>
            </a:r>
            <a:r>
              <a:rPr dirty="0" sz="2400" spc="-60" b="1">
                <a:solidFill>
                  <a:srgbClr val="B10E86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B10E86"/>
                </a:solidFill>
                <a:latin typeface="Times New Roman"/>
                <a:cs typeface="Times New Roman"/>
              </a:rPr>
              <a:t>тоқсандық</a:t>
            </a:r>
            <a:r>
              <a:rPr dirty="0" sz="2400" spc="-60" b="1">
                <a:solidFill>
                  <a:srgbClr val="B10E86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B10E86"/>
                </a:solidFill>
                <a:latin typeface="Times New Roman"/>
                <a:cs typeface="Times New Roman"/>
              </a:rPr>
              <a:t>және</a:t>
            </a:r>
            <a:r>
              <a:rPr dirty="0" sz="2400" spc="-55" b="1">
                <a:solidFill>
                  <a:srgbClr val="B10E86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B10E86"/>
                </a:solidFill>
                <a:latin typeface="Times New Roman"/>
                <a:cs typeface="Times New Roman"/>
              </a:rPr>
              <a:t>жылдық</a:t>
            </a:r>
            <a:r>
              <a:rPr dirty="0" sz="2400" spc="-60" b="1">
                <a:solidFill>
                  <a:srgbClr val="B10E86"/>
                </a:solidFill>
                <a:latin typeface="Times New Roman"/>
                <a:cs typeface="Times New Roman"/>
              </a:rPr>
              <a:t> </a:t>
            </a:r>
            <a:r>
              <a:rPr dirty="0" sz="2400" spc="-10" b="1">
                <a:solidFill>
                  <a:srgbClr val="B10E86"/>
                </a:solidFill>
                <a:latin typeface="Times New Roman"/>
                <a:cs typeface="Times New Roman"/>
              </a:rPr>
              <a:t>қорытынды </a:t>
            </a:r>
            <a:r>
              <a:rPr dirty="0" sz="2400" b="1">
                <a:solidFill>
                  <a:srgbClr val="B10E86"/>
                </a:solidFill>
                <a:latin typeface="Times New Roman"/>
                <a:cs typeface="Times New Roman"/>
              </a:rPr>
              <a:t>2022</a:t>
            </a:r>
            <a:r>
              <a:rPr dirty="0" sz="2400" spc="-10" b="1">
                <a:solidFill>
                  <a:srgbClr val="B10E86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B10E86"/>
                </a:solidFill>
                <a:latin typeface="Times New Roman"/>
                <a:cs typeface="Times New Roman"/>
              </a:rPr>
              <a:t>–</a:t>
            </a:r>
            <a:r>
              <a:rPr dirty="0" sz="2400" spc="-10" b="1">
                <a:solidFill>
                  <a:srgbClr val="B10E86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B10E86"/>
                </a:solidFill>
                <a:latin typeface="Times New Roman"/>
                <a:cs typeface="Times New Roman"/>
              </a:rPr>
              <a:t>2023</a:t>
            </a:r>
            <a:r>
              <a:rPr dirty="0" sz="2400" spc="-10" b="1">
                <a:solidFill>
                  <a:srgbClr val="B10E86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B10E86"/>
                </a:solidFill>
                <a:latin typeface="Times New Roman"/>
                <a:cs typeface="Times New Roman"/>
              </a:rPr>
              <a:t>оқу</a:t>
            </a:r>
            <a:r>
              <a:rPr dirty="0" sz="2400" spc="-10" b="1">
                <a:solidFill>
                  <a:srgbClr val="B10E86"/>
                </a:solidFill>
                <a:latin typeface="Times New Roman"/>
                <a:cs typeface="Times New Roman"/>
              </a:rPr>
              <a:t> </a:t>
            </a:r>
            <a:r>
              <a:rPr dirty="0" sz="2400" spc="-20" b="1">
                <a:solidFill>
                  <a:srgbClr val="B10E86"/>
                </a:solidFill>
                <a:latin typeface="Times New Roman"/>
                <a:cs typeface="Times New Roman"/>
              </a:rPr>
              <a:t>жылы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9850" rIns="0" bIns="0" rtlCol="0" vert="horz">
            <a:spAutoFit/>
          </a:bodyPr>
          <a:lstStyle/>
          <a:p>
            <a:pPr marL="153162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B10E86"/>
                </a:solidFill>
              </a:rPr>
              <a:t>Т.Есетов</a:t>
            </a:r>
            <a:r>
              <a:rPr dirty="0" spc="-25">
                <a:solidFill>
                  <a:srgbClr val="B10E86"/>
                </a:solidFill>
              </a:rPr>
              <a:t> </a:t>
            </a:r>
            <a:r>
              <a:rPr dirty="0">
                <a:solidFill>
                  <a:srgbClr val="B10E86"/>
                </a:solidFill>
              </a:rPr>
              <a:t>атындағы</a:t>
            </a:r>
            <a:r>
              <a:rPr dirty="0" spc="-25">
                <a:solidFill>
                  <a:srgbClr val="B10E86"/>
                </a:solidFill>
              </a:rPr>
              <a:t> </a:t>
            </a:r>
            <a:r>
              <a:rPr dirty="0">
                <a:solidFill>
                  <a:srgbClr val="B10E86"/>
                </a:solidFill>
              </a:rPr>
              <a:t>№264</a:t>
            </a:r>
            <a:r>
              <a:rPr dirty="0" spc="-25">
                <a:solidFill>
                  <a:srgbClr val="B10E86"/>
                </a:solidFill>
              </a:rPr>
              <a:t> </a:t>
            </a:r>
            <a:r>
              <a:rPr dirty="0">
                <a:solidFill>
                  <a:srgbClr val="B10E86"/>
                </a:solidFill>
              </a:rPr>
              <a:t>мектеп</a:t>
            </a:r>
            <a:r>
              <a:rPr dirty="0" spc="-25">
                <a:solidFill>
                  <a:srgbClr val="B10E86"/>
                </a:solidFill>
              </a:rPr>
              <a:t> </a:t>
            </a:r>
            <a:r>
              <a:rPr dirty="0">
                <a:solidFill>
                  <a:srgbClr val="B10E86"/>
                </a:solidFill>
              </a:rPr>
              <a:t>–</a:t>
            </a:r>
            <a:r>
              <a:rPr dirty="0" spc="-20">
                <a:solidFill>
                  <a:srgbClr val="B10E86"/>
                </a:solidFill>
              </a:rPr>
              <a:t> </a:t>
            </a:r>
            <a:r>
              <a:rPr dirty="0" spc="-10">
                <a:solidFill>
                  <a:srgbClr val="B10E86"/>
                </a:solidFill>
              </a:rPr>
              <a:t>лицейі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0844" rIns="0" bIns="0" rtlCol="0" vert="horz">
            <a:spAutoFit/>
          </a:bodyPr>
          <a:lstStyle/>
          <a:p>
            <a:pPr marL="3324225" marR="5080" indent="-2479675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FF0000"/>
                </a:solidFill>
              </a:rPr>
              <a:t>7</a:t>
            </a:r>
            <a:r>
              <a:rPr dirty="0" sz="2000" spc="-35">
                <a:solidFill>
                  <a:srgbClr val="FF0000"/>
                </a:solidFill>
              </a:rPr>
              <a:t> </a:t>
            </a:r>
            <a:r>
              <a:rPr dirty="0" sz="2000">
                <a:solidFill>
                  <a:srgbClr val="FF0000"/>
                </a:solidFill>
              </a:rPr>
              <a:t>сыныптар</a:t>
            </a:r>
            <a:r>
              <a:rPr dirty="0" sz="2000" spc="-30">
                <a:solidFill>
                  <a:srgbClr val="FF0000"/>
                </a:solidFill>
              </a:rPr>
              <a:t> </a:t>
            </a:r>
            <a:r>
              <a:rPr dirty="0" sz="2000">
                <a:solidFill>
                  <a:srgbClr val="FF0000"/>
                </a:solidFill>
              </a:rPr>
              <a:t>бойынша</a:t>
            </a:r>
            <a:r>
              <a:rPr dirty="0" sz="2000" spc="-30">
                <a:solidFill>
                  <a:srgbClr val="FF0000"/>
                </a:solidFill>
              </a:rPr>
              <a:t> </a:t>
            </a:r>
            <a:r>
              <a:rPr dirty="0" sz="2000">
                <a:solidFill>
                  <a:srgbClr val="FF0000"/>
                </a:solidFill>
              </a:rPr>
              <a:t>білім</a:t>
            </a:r>
            <a:r>
              <a:rPr dirty="0" sz="2000" spc="-30">
                <a:solidFill>
                  <a:srgbClr val="FF0000"/>
                </a:solidFill>
              </a:rPr>
              <a:t> </a:t>
            </a:r>
            <a:r>
              <a:rPr dirty="0" sz="2000">
                <a:solidFill>
                  <a:srgbClr val="FF0000"/>
                </a:solidFill>
              </a:rPr>
              <a:t>сапасының</a:t>
            </a:r>
            <a:r>
              <a:rPr dirty="0" sz="2000" spc="-30">
                <a:solidFill>
                  <a:srgbClr val="FF0000"/>
                </a:solidFill>
              </a:rPr>
              <a:t> </a:t>
            </a:r>
            <a:r>
              <a:rPr dirty="0" sz="2000" spc="-10">
                <a:solidFill>
                  <a:srgbClr val="FF0000"/>
                </a:solidFill>
              </a:rPr>
              <a:t>салыстырмалы мониторингі</a:t>
            </a:r>
            <a:endParaRPr sz="20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8961" y="1328737"/>
            <a:ext cx="7413624" cy="47974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7045" rIns="0" bIns="0" rtlCol="0" vert="horz">
            <a:spAutoFit/>
          </a:bodyPr>
          <a:lstStyle/>
          <a:p>
            <a:pPr marL="3133725" marR="5080" indent="-2479675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FF0000"/>
                </a:solidFill>
              </a:rPr>
              <a:t>8</a:t>
            </a:r>
            <a:r>
              <a:rPr dirty="0" sz="2000" spc="-35">
                <a:solidFill>
                  <a:srgbClr val="FF0000"/>
                </a:solidFill>
              </a:rPr>
              <a:t> </a:t>
            </a:r>
            <a:r>
              <a:rPr dirty="0" sz="2000">
                <a:solidFill>
                  <a:srgbClr val="FF0000"/>
                </a:solidFill>
              </a:rPr>
              <a:t>сыныптар</a:t>
            </a:r>
            <a:r>
              <a:rPr dirty="0" sz="2000" spc="-30">
                <a:solidFill>
                  <a:srgbClr val="FF0000"/>
                </a:solidFill>
              </a:rPr>
              <a:t> </a:t>
            </a:r>
            <a:r>
              <a:rPr dirty="0" sz="2000">
                <a:solidFill>
                  <a:srgbClr val="FF0000"/>
                </a:solidFill>
              </a:rPr>
              <a:t>бойынша</a:t>
            </a:r>
            <a:r>
              <a:rPr dirty="0" sz="2000" spc="-30">
                <a:solidFill>
                  <a:srgbClr val="FF0000"/>
                </a:solidFill>
              </a:rPr>
              <a:t> </a:t>
            </a:r>
            <a:r>
              <a:rPr dirty="0" sz="2000">
                <a:solidFill>
                  <a:srgbClr val="FF0000"/>
                </a:solidFill>
              </a:rPr>
              <a:t>білім</a:t>
            </a:r>
            <a:r>
              <a:rPr dirty="0" sz="2000" spc="-30">
                <a:solidFill>
                  <a:srgbClr val="FF0000"/>
                </a:solidFill>
              </a:rPr>
              <a:t> </a:t>
            </a:r>
            <a:r>
              <a:rPr dirty="0" sz="2000">
                <a:solidFill>
                  <a:srgbClr val="FF0000"/>
                </a:solidFill>
              </a:rPr>
              <a:t>сапасының</a:t>
            </a:r>
            <a:r>
              <a:rPr dirty="0" sz="2000" spc="-30">
                <a:solidFill>
                  <a:srgbClr val="FF0000"/>
                </a:solidFill>
              </a:rPr>
              <a:t> </a:t>
            </a:r>
            <a:r>
              <a:rPr dirty="0" sz="2000" spc="-10">
                <a:solidFill>
                  <a:srgbClr val="FF0000"/>
                </a:solidFill>
              </a:rPr>
              <a:t>салыстырмалы мониторингі</a:t>
            </a:r>
            <a:endParaRPr sz="20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8699" y="1341436"/>
            <a:ext cx="7345361" cy="504666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9537" rIns="0" bIns="0" rtlCol="0" vert="horz">
            <a:spAutoFit/>
          </a:bodyPr>
          <a:lstStyle/>
          <a:p>
            <a:pPr marL="2987675" marR="5080" indent="-297561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0000"/>
                </a:solidFill>
              </a:rPr>
              <a:t>9</a:t>
            </a:r>
            <a:r>
              <a:rPr dirty="0" spc="-85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сыныптар</a:t>
            </a:r>
            <a:r>
              <a:rPr dirty="0" spc="-8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бойынша</a:t>
            </a:r>
            <a:r>
              <a:rPr dirty="0" spc="-8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білім</a:t>
            </a:r>
            <a:r>
              <a:rPr dirty="0" spc="-8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сапасының</a:t>
            </a:r>
            <a:r>
              <a:rPr dirty="0" spc="-80">
                <a:solidFill>
                  <a:srgbClr val="FF0000"/>
                </a:solidFill>
              </a:rPr>
              <a:t> </a:t>
            </a:r>
            <a:r>
              <a:rPr dirty="0" spc="-10">
                <a:solidFill>
                  <a:srgbClr val="FF0000"/>
                </a:solidFill>
              </a:rPr>
              <a:t>салыстырмалы мониторингі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51036" y="1620837"/>
            <a:ext cx="8259761" cy="477996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811212" y="1200150"/>
          <a:ext cx="9406255" cy="4100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4220"/>
                <a:gridCol w="1420495"/>
                <a:gridCol w="1440814"/>
                <a:gridCol w="1610360"/>
                <a:gridCol w="1416050"/>
                <a:gridCol w="1416050"/>
              </a:tblGrid>
              <a:tr h="460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2400" spc="-10" b="1">
                          <a:latin typeface="Times New Roman"/>
                          <a:cs typeface="Times New Roman"/>
                        </a:rPr>
                        <a:t>Барлығы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2400" spc="-10" b="1">
                          <a:latin typeface="Times New Roman"/>
                          <a:cs typeface="Times New Roman"/>
                        </a:rPr>
                        <a:t>Үздігі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2400" spc="-10" b="1">
                          <a:latin typeface="Times New Roman"/>
                          <a:cs typeface="Times New Roman"/>
                        </a:rPr>
                        <a:t>Екпіндісі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800" b="1">
                          <a:latin typeface="Times New Roman"/>
                          <a:cs typeface="Times New Roman"/>
                        </a:rPr>
                        <a:t>IV</a:t>
                      </a:r>
                      <a:r>
                        <a:rPr dirty="0" sz="1800" spc="-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10" b="1">
                          <a:latin typeface="Times New Roman"/>
                          <a:cs typeface="Times New Roman"/>
                        </a:rPr>
                        <a:t>тоқсан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 marL="213360" marR="20637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2400" spc="-10" b="1">
                          <a:latin typeface="Times New Roman"/>
                          <a:cs typeface="Times New Roman"/>
                        </a:rPr>
                        <a:t>Білім сапасы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800" spc="-10" b="1">
                          <a:latin typeface="Times New Roman"/>
                          <a:cs typeface="Times New Roman"/>
                        </a:rPr>
                        <a:t>Жылдық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 marL="213360" marR="20637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2400" spc="-10" b="1">
                          <a:latin typeface="Times New Roman"/>
                          <a:cs typeface="Times New Roman"/>
                        </a:rPr>
                        <a:t>білім сапасы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8930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58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58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561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32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5-</a:t>
                      </a:r>
                      <a:r>
                        <a:rPr dirty="0" sz="3200" spc="-5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32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сыныптар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975"/>
                        </a:spcBef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32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бойынша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1892/937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429/273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756/418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8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22275">
                        <a:lnSpc>
                          <a:spcPct val="100000"/>
                        </a:lnSpc>
                      </a:pPr>
                      <a:r>
                        <a:rPr dirty="0" sz="20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63 </a:t>
                      </a:r>
                      <a:r>
                        <a:rPr dirty="0" sz="2000" spc="-5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222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68 </a:t>
                      </a:r>
                      <a:r>
                        <a:rPr dirty="0" sz="2000" spc="-5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1455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4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76262" y="1990725"/>
          <a:ext cx="11177905" cy="3879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1210"/>
                <a:gridCol w="1957069"/>
                <a:gridCol w="1376679"/>
                <a:gridCol w="1720850"/>
                <a:gridCol w="1987550"/>
                <a:gridCol w="1987550"/>
              </a:tblGrid>
              <a:tr h="2225040">
                <a:tc>
                  <a:txBody>
                    <a:bodyPr/>
                    <a:lstStyle/>
                    <a:p>
                      <a:pPr marL="504190" marR="237490" indent="-2597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36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Сынып </a:t>
                      </a:r>
                      <a:r>
                        <a:rPr dirty="0" sz="3600" spc="-2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саны</a:t>
                      </a: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7320" marR="1409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36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Барлық оқушы </a:t>
                      </a:r>
                      <a:r>
                        <a:rPr dirty="0" sz="3600" spc="-2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саны</a:t>
                      </a: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8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Үздігі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8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Екпіндісі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algn="ctr" marL="202565" marR="195580">
                        <a:lnSpc>
                          <a:spcPct val="100000"/>
                        </a:lnSpc>
                      </a:pPr>
                      <a:r>
                        <a:rPr dirty="0" sz="28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IV</a:t>
                      </a:r>
                      <a:r>
                        <a:rPr dirty="0" sz="2800" spc="-4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8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тоқсан білім сапасы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algn="ctr" marL="247650" marR="240665">
                        <a:lnSpc>
                          <a:spcPct val="100000"/>
                        </a:lnSpc>
                      </a:pPr>
                      <a:r>
                        <a:rPr dirty="0" sz="28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Жылдық білім сапасы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541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800" spc="-5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6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800" spc="-25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211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33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800" spc="-25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53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33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800" spc="-25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69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33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593090">
                        <a:lnSpc>
                          <a:spcPct val="100000"/>
                        </a:lnSpc>
                      </a:pPr>
                      <a:r>
                        <a:rPr dirty="0" sz="2800" b="1">
                          <a:solidFill>
                            <a:srgbClr val="BF0000"/>
                          </a:solidFill>
                          <a:latin typeface="Times New Roman"/>
                          <a:cs typeface="Times New Roman"/>
                        </a:rPr>
                        <a:t>58 </a:t>
                      </a:r>
                      <a:r>
                        <a:rPr dirty="0" sz="2800" spc="-50" b="1">
                          <a:solidFill>
                            <a:srgbClr val="BF0000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593090">
                        <a:lnSpc>
                          <a:spcPct val="100000"/>
                        </a:lnSpc>
                      </a:pPr>
                      <a:r>
                        <a:rPr dirty="0" sz="2800" b="1">
                          <a:solidFill>
                            <a:srgbClr val="BF0000"/>
                          </a:solidFill>
                          <a:latin typeface="Times New Roman"/>
                          <a:cs typeface="Times New Roman"/>
                        </a:rPr>
                        <a:t>61 </a:t>
                      </a:r>
                      <a:r>
                        <a:rPr dirty="0" sz="2800" spc="-50" b="1">
                          <a:solidFill>
                            <a:srgbClr val="BF0000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33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11807" y="233138"/>
            <a:ext cx="714565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814320" marR="5080" indent="-2802255">
              <a:lnSpc>
                <a:spcPct val="100000"/>
              </a:lnSpc>
              <a:spcBef>
                <a:spcPts val="100"/>
              </a:spcBef>
              <a:tabLst>
                <a:tab pos="2546350" algn="l"/>
              </a:tabLst>
            </a:pPr>
            <a:r>
              <a:rPr dirty="0">
                <a:solidFill>
                  <a:srgbClr val="001F5F"/>
                </a:solidFill>
              </a:rPr>
              <a:t>10 </a:t>
            </a:r>
            <a:r>
              <a:rPr dirty="0" spc="-10">
                <a:solidFill>
                  <a:srgbClr val="001F5F"/>
                </a:solidFill>
              </a:rPr>
              <a:t>сыныптардың</a:t>
            </a:r>
            <a:r>
              <a:rPr dirty="0">
                <a:solidFill>
                  <a:srgbClr val="001F5F"/>
                </a:solidFill>
              </a:rPr>
              <a:t>	білім</a:t>
            </a:r>
            <a:r>
              <a:rPr dirty="0" spc="-85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сапасының</a:t>
            </a:r>
            <a:r>
              <a:rPr dirty="0" spc="-80">
                <a:solidFill>
                  <a:srgbClr val="001F5F"/>
                </a:solidFill>
              </a:rPr>
              <a:t> </a:t>
            </a:r>
            <a:r>
              <a:rPr dirty="0" spc="-10">
                <a:solidFill>
                  <a:srgbClr val="001F5F"/>
                </a:solidFill>
              </a:rPr>
              <a:t>салыстырмалы көрсеткіші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5737" rIns="0" bIns="0" rtlCol="0" vert="horz">
            <a:spAutoFit/>
          </a:bodyPr>
          <a:lstStyle/>
          <a:p>
            <a:pPr marL="320675">
              <a:lnSpc>
                <a:spcPct val="100000"/>
              </a:lnSpc>
              <a:spcBef>
                <a:spcPts val="100"/>
              </a:spcBef>
            </a:pPr>
            <a:r>
              <a:rPr dirty="0"/>
              <a:t>10</a:t>
            </a:r>
            <a:r>
              <a:rPr dirty="0" spc="-85"/>
              <a:t> </a:t>
            </a:r>
            <a:r>
              <a:rPr dirty="0"/>
              <a:t>сыныптар</a:t>
            </a:r>
            <a:r>
              <a:rPr dirty="0" spc="-80"/>
              <a:t> </a:t>
            </a:r>
            <a:r>
              <a:rPr dirty="0"/>
              <a:t>бойынша</a:t>
            </a:r>
            <a:r>
              <a:rPr dirty="0" spc="-80"/>
              <a:t> </a:t>
            </a:r>
            <a:r>
              <a:rPr dirty="0"/>
              <a:t>білім</a:t>
            </a:r>
            <a:r>
              <a:rPr dirty="0" spc="-80"/>
              <a:t> </a:t>
            </a:r>
            <a:r>
              <a:rPr dirty="0"/>
              <a:t>сапасының</a:t>
            </a:r>
            <a:r>
              <a:rPr dirty="0" spc="-80"/>
              <a:t> </a:t>
            </a:r>
            <a:r>
              <a:rPr dirty="0" spc="-10"/>
              <a:t>мониторингі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20899" y="1517649"/>
            <a:ext cx="8308975" cy="488314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358775" y="2020888"/>
          <a:ext cx="11610975" cy="3593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0089"/>
                <a:gridCol w="2112010"/>
                <a:gridCol w="1634489"/>
                <a:gridCol w="1904364"/>
                <a:gridCol w="1940560"/>
                <a:gridCol w="1940559"/>
              </a:tblGrid>
              <a:tr h="2216150">
                <a:tc>
                  <a:txBody>
                    <a:bodyPr/>
                    <a:lstStyle/>
                    <a:p>
                      <a:pPr marL="468630" marR="202565" indent="-2597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36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Сынып </a:t>
                      </a:r>
                      <a:r>
                        <a:rPr dirty="0" sz="3600" spc="-2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саны</a:t>
                      </a: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4790" marR="2184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36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Барлық оқушы </a:t>
                      </a:r>
                      <a:r>
                        <a:rPr dirty="0" sz="3600" spc="-2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саны</a:t>
                      </a: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32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Үздігі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32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Екпіндісі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6040" marR="596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32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IV</a:t>
                      </a:r>
                      <a:r>
                        <a:rPr dirty="0" sz="3200" spc="-4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32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тоқсан білім сапасы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18110" marR="11048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32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Жылдық білім сапасы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77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3200" spc="-5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7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4"/>
                        </a:spcBef>
                      </a:pPr>
                      <a:r>
                        <a:rPr dirty="0" sz="3200" spc="-25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161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148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4"/>
                        </a:spcBef>
                      </a:pPr>
                      <a:r>
                        <a:rPr dirty="0" sz="3200" spc="-25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52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148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4"/>
                        </a:spcBef>
                      </a:pPr>
                      <a:r>
                        <a:rPr dirty="0" sz="3200" spc="-25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70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148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4"/>
                        </a:spcBef>
                      </a:pPr>
                      <a:r>
                        <a:rPr dirty="0" sz="3200" spc="-25" b="1">
                          <a:solidFill>
                            <a:srgbClr val="BF0000"/>
                          </a:solidFill>
                          <a:latin typeface="Times New Roman"/>
                          <a:cs typeface="Times New Roman"/>
                        </a:rPr>
                        <a:t>76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148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95"/>
                        </a:spcBef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marL="513080">
                        <a:lnSpc>
                          <a:spcPct val="100000"/>
                        </a:lnSpc>
                      </a:pPr>
                      <a:r>
                        <a:rPr dirty="0" sz="3200" b="1">
                          <a:solidFill>
                            <a:srgbClr val="BF0000"/>
                          </a:solidFill>
                          <a:latin typeface="Times New Roman"/>
                          <a:cs typeface="Times New Roman"/>
                        </a:rPr>
                        <a:t>81 </a:t>
                      </a:r>
                      <a:r>
                        <a:rPr dirty="0" sz="3200" spc="-50" b="1">
                          <a:solidFill>
                            <a:srgbClr val="BF0000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79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637" rIns="0" bIns="0" rtlCol="0" vert="horz">
            <a:spAutoFit/>
          </a:bodyPr>
          <a:lstStyle/>
          <a:p>
            <a:pPr marL="45339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1F5F"/>
                </a:solidFill>
              </a:rPr>
              <a:t>11</a:t>
            </a:r>
            <a:r>
              <a:rPr dirty="0" spc="-60">
                <a:solidFill>
                  <a:srgbClr val="001F5F"/>
                </a:solidFill>
              </a:rPr>
              <a:t> </a:t>
            </a:r>
            <a:r>
              <a:rPr dirty="0" spc="-10">
                <a:solidFill>
                  <a:srgbClr val="001F5F"/>
                </a:solidFill>
              </a:rPr>
              <a:t>сыныптардың</a:t>
            </a:r>
            <a:r>
              <a:rPr dirty="0" spc="-55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білім</a:t>
            </a:r>
            <a:r>
              <a:rPr dirty="0" spc="-55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сапасының</a:t>
            </a:r>
            <a:r>
              <a:rPr dirty="0" spc="-55">
                <a:solidFill>
                  <a:srgbClr val="001F5F"/>
                </a:solidFill>
              </a:rPr>
              <a:t> </a:t>
            </a:r>
            <a:r>
              <a:rPr dirty="0" spc="-10">
                <a:solidFill>
                  <a:srgbClr val="001F5F"/>
                </a:solidFill>
              </a:rPr>
              <a:t>көрсеткіші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9537" rIns="0" bIns="0" rtlCol="0" vert="horz">
            <a:spAutoFit/>
          </a:bodyPr>
          <a:lstStyle/>
          <a:p>
            <a:pPr marL="2022475" marR="5080" indent="-817244">
              <a:lnSpc>
                <a:spcPct val="100000"/>
              </a:lnSpc>
              <a:spcBef>
                <a:spcPts val="100"/>
              </a:spcBef>
            </a:pPr>
            <a:r>
              <a:rPr dirty="0"/>
              <a:t>11</a:t>
            </a:r>
            <a:r>
              <a:rPr dirty="0" spc="-70"/>
              <a:t> </a:t>
            </a:r>
            <a:r>
              <a:rPr dirty="0"/>
              <a:t>сыныптар</a:t>
            </a:r>
            <a:r>
              <a:rPr dirty="0" spc="-65"/>
              <a:t> </a:t>
            </a:r>
            <a:r>
              <a:rPr dirty="0"/>
              <a:t>бойынша</a:t>
            </a:r>
            <a:r>
              <a:rPr dirty="0" spc="-65"/>
              <a:t> </a:t>
            </a:r>
            <a:r>
              <a:rPr dirty="0"/>
              <a:t>білім</a:t>
            </a:r>
            <a:r>
              <a:rPr dirty="0" spc="-70"/>
              <a:t> </a:t>
            </a:r>
            <a:r>
              <a:rPr dirty="0" spc="-10"/>
              <a:t>сапасының салыстырмалы</a:t>
            </a:r>
            <a:r>
              <a:rPr dirty="0" spc="-35"/>
              <a:t> </a:t>
            </a:r>
            <a:r>
              <a:rPr dirty="0" spc="-10"/>
              <a:t>мониторингі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17649" y="1371599"/>
            <a:ext cx="8375649" cy="502919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852256" y="2297640"/>
            <a:ext cx="3683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 b="1">
                <a:solidFill>
                  <a:srgbClr val="BF0000"/>
                </a:solidFill>
                <a:latin typeface="Times New Roman"/>
                <a:cs typeface="Times New Roman"/>
              </a:rPr>
              <a:t>372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239582" y="2297640"/>
            <a:ext cx="3683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 b="1">
                <a:solidFill>
                  <a:srgbClr val="BF0000"/>
                </a:solidFill>
                <a:latin typeface="Times New Roman"/>
                <a:cs typeface="Times New Roman"/>
              </a:rPr>
              <a:t>109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598401" y="2297640"/>
            <a:ext cx="3683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 b="1">
                <a:solidFill>
                  <a:srgbClr val="BF0000"/>
                </a:solidFill>
                <a:latin typeface="Times New Roman"/>
                <a:cs typeface="Times New Roman"/>
              </a:rPr>
              <a:t>147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976087" y="2434800"/>
            <a:ext cx="4826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 b="1">
                <a:solidFill>
                  <a:srgbClr val="001F5F"/>
                </a:solidFill>
                <a:latin typeface="Times New Roman"/>
                <a:cs typeface="Times New Roman"/>
              </a:rPr>
              <a:t>69%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401421" y="2160480"/>
            <a:ext cx="4826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 b="1">
                <a:solidFill>
                  <a:srgbClr val="001F5F"/>
                </a:solidFill>
                <a:latin typeface="Times New Roman"/>
                <a:cs typeface="Times New Roman"/>
              </a:rPr>
              <a:t>73%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2074863" y="549275"/>
          <a:ext cx="9363075" cy="2597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4720"/>
                <a:gridCol w="1501775"/>
                <a:gridCol w="1273810"/>
                <a:gridCol w="1444625"/>
                <a:gridCol w="1425575"/>
                <a:gridCol w="1425575"/>
              </a:tblGrid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14325">
                        <a:lnSpc>
                          <a:spcPts val="1620"/>
                        </a:lnSpc>
                      </a:pP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Барлығы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68300">
                        <a:lnSpc>
                          <a:spcPts val="1620"/>
                        </a:lnSpc>
                      </a:pP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Үздігі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97180">
                        <a:lnSpc>
                          <a:spcPts val="1620"/>
                        </a:lnSpc>
                      </a:pP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Екпіндісі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60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IV</a:t>
                      </a:r>
                      <a:r>
                        <a:rPr dirty="0" sz="1600" spc="-5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тоқсан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60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білім</a:t>
                      </a:r>
                      <a:r>
                        <a:rPr dirty="0" sz="1600" spc="-4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сапасы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07314" marR="100965" indent="178435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Жылдық </a:t>
                      </a:r>
                      <a:r>
                        <a:rPr dirty="0" sz="160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Білім</a:t>
                      </a:r>
                      <a:r>
                        <a:rPr dirty="0" sz="1600" spc="-4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сапасы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620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640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620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8610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70"/>
                        </a:spcBef>
                      </a:pPr>
                      <a:r>
                        <a:rPr dirty="0" sz="14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10-11</a:t>
                      </a:r>
                      <a:r>
                        <a:rPr dirty="0" sz="1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сыныптар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бойынша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93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8686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93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2074863" y="3806825"/>
          <a:ext cx="9445625" cy="2174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2335"/>
                <a:gridCol w="1587500"/>
                <a:gridCol w="1003300"/>
                <a:gridCol w="1753235"/>
                <a:gridCol w="1419859"/>
                <a:gridCol w="1419859"/>
              </a:tblGrid>
              <a:tr h="723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460"/>
                        </a:lnSpc>
                      </a:pP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Барлығы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460"/>
                        </a:lnSpc>
                      </a:pP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Үздігі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460"/>
                        </a:lnSpc>
                      </a:pP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Екпіндісі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60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IV</a:t>
                      </a:r>
                      <a:r>
                        <a:rPr dirty="0" sz="1600" spc="-5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тоқсан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60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білім</a:t>
                      </a:r>
                      <a:r>
                        <a:rPr dirty="0" sz="1600" spc="-4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сапасы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80365" marR="17780" indent="-355600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dirty="0" sz="160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Жылдық</a:t>
                      </a:r>
                      <a:r>
                        <a:rPr dirty="0" sz="1600" spc="-75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2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білім </a:t>
                      </a:r>
                      <a:r>
                        <a:rPr dirty="0" sz="1600" spc="-10" b="1">
                          <a:solidFill>
                            <a:srgbClr val="0070BF"/>
                          </a:solidFill>
                          <a:latin typeface="Times New Roman"/>
                          <a:cs typeface="Times New Roman"/>
                        </a:rPr>
                        <a:t>сапасы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0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070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77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0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algn="ctr" marL="628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20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1-11 </a:t>
                      </a:r>
                      <a:r>
                        <a:rPr dirty="0" sz="20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сыныптар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2330"/>
                        </a:lnSpc>
                        <a:spcBef>
                          <a:spcPts val="5"/>
                        </a:spcBef>
                      </a:pPr>
                      <a:r>
                        <a:rPr dirty="0" sz="20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бойынша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20" b="1">
                          <a:solidFill>
                            <a:srgbClr val="BF0000"/>
                          </a:solidFill>
                          <a:latin typeface="Times New Roman"/>
                          <a:cs typeface="Times New Roman"/>
                        </a:rPr>
                        <a:t>3974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20" b="1">
                          <a:solidFill>
                            <a:srgbClr val="BF0000"/>
                          </a:solidFill>
                          <a:latin typeface="Times New Roman"/>
                          <a:cs typeface="Times New Roman"/>
                        </a:rPr>
                        <a:t>1010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20" b="1">
                          <a:solidFill>
                            <a:srgbClr val="BF0000"/>
                          </a:solidFill>
                          <a:latin typeface="Times New Roman"/>
                          <a:cs typeface="Times New Roman"/>
                        </a:rPr>
                        <a:t>1323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9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241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b="1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59 </a:t>
                      </a:r>
                      <a:r>
                        <a:rPr dirty="0" sz="2000" spc="-50" b="1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1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241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b="1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62 </a:t>
                      </a:r>
                      <a:r>
                        <a:rPr dirty="0" sz="2000" spc="-50" b="1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40739" y="235567"/>
            <a:ext cx="8339455" cy="441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Сынып</a:t>
            </a:r>
            <a:r>
              <a:rPr dirty="0" sz="3600" spc="-114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комплектісі:</a:t>
            </a:r>
            <a:r>
              <a:rPr dirty="0" sz="3600" spc="-9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600" spc="-25">
                <a:solidFill>
                  <a:srgbClr val="BF0000"/>
                </a:solidFill>
                <a:latin typeface="Times New Roman"/>
                <a:cs typeface="Times New Roman"/>
              </a:rPr>
              <a:t>143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Жыл</a:t>
            </a:r>
            <a:r>
              <a:rPr dirty="0" sz="3600" spc="-10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басындағы</a:t>
            </a:r>
            <a:r>
              <a:rPr dirty="0" sz="3600" spc="-10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оқушы</a:t>
            </a:r>
            <a:r>
              <a:rPr dirty="0" sz="3600" spc="-10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саны:</a:t>
            </a:r>
            <a:r>
              <a:rPr dirty="0" sz="3600" spc="-9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200" spc="-10" b="1">
                <a:solidFill>
                  <a:srgbClr val="BF0000"/>
                </a:solidFill>
                <a:latin typeface="Times New Roman"/>
                <a:cs typeface="Times New Roman"/>
              </a:rPr>
              <a:t>3809/1900</a:t>
            </a:r>
            <a:endParaRPr sz="3200">
              <a:latin typeface="Times New Roman"/>
              <a:cs typeface="Times New Roman"/>
            </a:endParaRPr>
          </a:p>
          <a:p>
            <a:pPr marL="12700" marR="2676525">
              <a:lnSpc>
                <a:spcPct val="100000"/>
              </a:lnSpc>
            </a:pP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Келген</a:t>
            </a:r>
            <a:r>
              <a:rPr dirty="0" sz="3600" spc="-9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оқушы</a:t>
            </a:r>
            <a:r>
              <a:rPr dirty="0" sz="3600" spc="-9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саны:</a:t>
            </a:r>
            <a:r>
              <a:rPr dirty="0" sz="3600" spc="-8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BF0000"/>
                </a:solidFill>
                <a:latin typeface="Times New Roman"/>
                <a:cs typeface="Times New Roman"/>
              </a:rPr>
              <a:t>925</a:t>
            </a:r>
            <a:r>
              <a:rPr dirty="0" sz="3600" spc="-10" b="1">
                <a:solidFill>
                  <a:srgbClr val="BF0000"/>
                </a:solidFill>
                <a:latin typeface="Times New Roman"/>
                <a:cs typeface="Times New Roman"/>
              </a:rPr>
              <a:t>/455 </a:t>
            </a: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Кеткен</a:t>
            </a:r>
            <a:r>
              <a:rPr dirty="0" sz="3600" spc="-9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оқушы</a:t>
            </a:r>
            <a:r>
              <a:rPr dirty="0" sz="3600" spc="-9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0000FF"/>
                </a:solidFill>
                <a:latin typeface="Times New Roman"/>
                <a:cs typeface="Times New Roman"/>
              </a:rPr>
              <a:t>саны:</a:t>
            </a:r>
            <a:r>
              <a:rPr dirty="0" sz="3600" spc="-8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BF0000"/>
                </a:solidFill>
                <a:latin typeface="Times New Roman"/>
                <a:cs typeface="Times New Roman"/>
              </a:rPr>
              <a:t>760</a:t>
            </a:r>
            <a:r>
              <a:rPr dirty="0" sz="3600" spc="-10" b="1">
                <a:solidFill>
                  <a:srgbClr val="BF0000"/>
                </a:solidFill>
                <a:latin typeface="Times New Roman"/>
                <a:cs typeface="Times New Roman"/>
              </a:rPr>
              <a:t>/370</a:t>
            </a:r>
            <a:endParaRPr sz="36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3600" spc="-15">
                <a:solidFill>
                  <a:srgbClr val="3007C4"/>
                </a:solidFill>
                <a:latin typeface="Times New Roman"/>
                <a:cs typeface="Times New Roman"/>
              </a:rPr>
              <a:t>1-</a:t>
            </a:r>
            <a:r>
              <a:rPr dirty="0" sz="3600">
                <a:solidFill>
                  <a:srgbClr val="3007C4"/>
                </a:solidFill>
                <a:latin typeface="Times New Roman"/>
                <a:cs typeface="Times New Roman"/>
              </a:rPr>
              <a:t>4</a:t>
            </a:r>
            <a:r>
              <a:rPr dirty="0" sz="3600" spc="-90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3007C4"/>
                </a:solidFill>
                <a:latin typeface="Times New Roman"/>
                <a:cs typeface="Times New Roman"/>
              </a:rPr>
              <a:t>сыныптардағы</a:t>
            </a:r>
            <a:r>
              <a:rPr dirty="0" sz="3600" spc="-85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3007C4"/>
                </a:solidFill>
                <a:latin typeface="Times New Roman"/>
                <a:cs typeface="Times New Roman"/>
              </a:rPr>
              <a:t>оқушы</a:t>
            </a:r>
            <a:r>
              <a:rPr dirty="0" sz="3600" spc="-90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3007C4"/>
                </a:solidFill>
                <a:latin typeface="Times New Roman"/>
                <a:cs typeface="Times New Roman"/>
              </a:rPr>
              <a:t>саны:</a:t>
            </a:r>
            <a:r>
              <a:rPr dirty="0" sz="3600" spc="-65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FF0000"/>
                </a:solidFill>
                <a:latin typeface="Times New Roman"/>
                <a:cs typeface="Times New Roman"/>
              </a:rPr>
              <a:t>1710</a:t>
            </a:r>
            <a:r>
              <a:rPr dirty="0" sz="3600" spc="-10" b="1">
                <a:solidFill>
                  <a:srgbClr val="BF0000"/>
                </a:solidFill>
                <a:latin typeface="Times New Roman"/>
                <a:cs typeface="Times New Roman"/>
              </a:rPr>
              <a:t>/844 </a:t>
            </a:r>
            <a:r>
              <a:rPr dirty="0" sz="3600" spc="-15">
                <a:solidFill>
                  <a:srgbClr val="3007C4"/>
                </a:solidFill>
                <a:latin typeface="Times New Roman"/>
                <a:cs typeface="Times New Roman"/>
              </a:rPr>
              <a:t>5-</a:t>
            </a:r>
            <a:r>
              <a:rPr dirty="0" sz="3600">
                <a:solidFill>
                  <a:srgbClr val="3007C4"/>
                </a:solidFill>
                <a:latin typeface="Times New Roman"/>
                <a:cs typeface="Times New Roman"/>
              </a:rPr>
              <a:t>9</a:t>
            </a:r>
            <a:r>
              <a:rPr dirty="0" sz="3600" spc="-90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3007C4"/>
                </a:solidFill>
                <a:latin typeface="Times New Roman"/>
                <a:cs typeface="Times New Roman"/>
              </a:rPr>
              <a:t>сыныптардағы</a:t>
            </a:r>
            <a:r>
              <a:rPr dirty="0" sz="3600" spc="-85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3007C4"/>
                </a:solidFill>
                <a:latin typeface="Times New Roman"/>
                <a:cs typeface="Times New Roman"/>
              </a:rPr>
              <a:t>оқушы</a:t>
            </a:r>
            <a:r>
              <a:rPr dirty="0" sz="3600" spc="-90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3007C4"/>
                </a:solidFill>
                <a:latin typeface="Times New Roman"/>
                <a:cs typeface="Times New Roman"/>
              </a:rPr>
              <a:t>саны:</a:t>
            </a:r>
            <a:r>
              <a:rPr dirty="0" sz="3600" spc="-65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BF0000"/>
                </a:solidFill>
                <a:latin typeface="Times New Roman"/>
                <a:cs typeface="Times New Roman"/>
              </a:rPr>
              <a:t>1982</a:t>
            </a:r>
            <a:r>
              <a:rPr dirty="0" sz="3600" spc="-10" b="1">
                <a:solidFill>
                  <a:srgbClr val="BF0000"/>
                </a:solidFill>
                <a:latin typeface="Times New Roman"/>
                <a:cs typeface="Times New Roman"/>
              </a:rPr>
              <a:t>/937 </a:t>
            </a:r>
            <a:r>
              <a:rPr dirty="0" sz="3600" spc="-25">
                <a:solidFill>
                  <a:srgbClr val="3007C4"/>
                </a:solidFill>
                <a:latin typeface="Times New Roman"/>
                <a:cs typeface="Times New Roman"/>
              </a:rPr>
              <a:t>10-</a:t>
            </a:r>
            <a:r>
              <a:rPr dirty="0" sz="3600">
                <a:solidFill>
                  <a:srgbClr val="3007C4"/>
                </a:solidFill>
                <a:latin typeface="Times New Roman"/>
                <a:cs typeface="Times New Roman"/>
              </a:rPr>
              <a:t>11</a:t>
            </a:r>
            <a:r>
              <a:rPr dirty="0" sz="3600" spc="-85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3007C4"/>
                </a:solidFill>
                <a:latin typeface="Times New Roman"/>
                <a:cs typeface="Times New Roman"/>
              </a:rPr>
              <a:t>сыныптардағы</a:t>
            </a:r>
            <a:r>
              <a:rPr dirty="0" sz="3600" spc="-85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3007C4"/>
                </a:solidFill>
                <a:latin typeface="Times New Roman"/>
                <a:cs typeface="Times New Roman"/>
              </a:rPr>
              <a:t>оқушы</a:t>
            </a:r>
            <a:r>
              <a:rPr dirty="0" sz="3600" spc="-85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3007C4"/>
                </a:solidFill>
                <a:latin typeface="Times New Roman"/>
                <a:cs typeface="Times New Roman"/>
              </a:rPr>
              <a:t>саны:</a:t>
            </a:r>
            <a:r>
              <a:rPr dirty="0" sz="3600" spc="-65">
                <a:solidFill>
                  <a:srgbClr val="3007C4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BF0000"/>
                </a:solidFill>
                <a:latin typeface="Times New Roman"/>
                <a:cs typeface="Times New Roman"/>
              </a:rPr>
              <a:t>372</a:t>
            </a:r>
            <a:r>
              <a:rPr dirty="0" sz="3600" spc="-10" b="1">
                <a:solidFill>
                  <a:srgbClr val="BF0000"/>
                </a:solidFill>
                <a:latin typeface="Times New Roman"/>
                <a:cs typeface="Times New Roman"/>
              </a:rPr>
              <a:t>/204 </a:t>
            </a:r>
            <a:r>
              <a:rPr dirty="0" sz="3600">
                <a:solidFill>
                  <a:srgbClr val="BF0000"/>
                </a:solidFill>
                <a:latin typeface="Times New Roman"/>
                <a:cs typeface="Times New Roman"/>
              </a:rPr>
              <a:t>Жыл</a:t>
            </a:r>
            <a:r>
              <a:rPr dirty="0" sz="3600" spc="-12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BF0000"/>
                </a:solidFill>
                <a:latin typeface="Times New Roman"/>
                <a:cs typeface="Times New Roman"/>
              </a:rPr>
              <a:t>соңындағы</a:t>
            </a:r>
            <a:r>
              <a:rPr dirty="0" sz="3600" spc="-12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BF0000"/>
                </a:solidFill>
                <a:latin typeface="Times New Roman"/>
                <a:cs typeface="Times New Roman"/>
              </a:rPr>
              <a:t>оқушы</a:t>
            </a:r>
            <a:r>
              <a:rPr dirty="0" sz="3600" spc="-114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BF0000"/>
                </a:solidFill>
                <a:latin typeface="Times New Roman"/>
                <a:cs typeface="Times New Roman"/>
              </a:rPr>
              <a:t>саны:</a:t>
            </a:r>
            <a:r>
              <a:rPr dirty="0" sz="3600" spc="-10">
                <a:solidFill>
                  <a:srgbClr val="04047F"/>
                </a:solidFill>
                <a:latin typeface="Times New Roman"/>
                <a:cs typeface="Times New Roman"/>
              </a:rPr>
              <a:t>3974/1985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136649" y="1273175"/>
          <a:ext cx="10404475" cy="4962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4135"/>
                <a:gridCol w="1393190"/>
                <a:gridCol w="2057400"/>
                <a:gridCol w="1772920"/>
                <a:gridCol w="1867535"/>
                <a:gridCol w="1867534"/>
              </a:tblGrid>
              <a:tr h="767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Сыныбы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Барлығы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Үздігі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72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Екпіндісі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 marR="43815" indent="166370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708025" algn="l"/>
                        </a:tabLst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IV</a:t>
                      </a:r>
                      <a:r>
                        <a:rPr dirty="0" sz="24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тоқсан </a:t>
                      </a:r>
                      <a:r>
                        <a:rPr dirty="0" sz="24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білім</a:t>
                      </a:r>
                      <a:r>
                        <a:rPr dirty="0" sz="2400" spc="-3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сапасы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 marR="43815" indent="24320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Жылдық </a:t>
                      </a:r>
                      <a:r>
                        <a:rPr dirty="0" sz="24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білім</a:t>
                      </a:r>
                      <a:r>
                        <a:rPr dirty="0" sz="2400" spc="-3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сапасы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</a:tr>
              <a:tr h="9105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65"/>
                        </a:spcBef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2400" spc="-1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сынып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575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7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427/200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639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</a:tr>
              <a:tr h="838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80"/>
                        </a:spcBef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2400" spc="-1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сынып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95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422/214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083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185/112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083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55930">
                        <a:lnSpc>
                          <a:spcPct val="100000"/>
                        </a:lnSpc>
                        <a:spcBef>
                          <a:spcPts val="229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129/62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083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0"/>
                        </a:spcBef>
                      </a:pPr>
                      <a:r>
                        <a:rPr dirty="0" sz="24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74 </a:t>
                      </a:r>
                      <a:r>
                        <a:rPr dirty="0" sz="2400" spc="-5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083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0"/>
                        </a:spcBef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75%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083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</a:tr>
              <a:tr h="964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2400" spc="-1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сынып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405/204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45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141/75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081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r" marR="455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132/73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4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67 </a:t>
                      </a:r>
                      <a:r>
                        <a:rPr dirty="0" sz="2400" spc="-5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69%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</a:tr>
              <a:tr h="1481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2400" spc="-1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сынып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13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1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456/226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257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1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146/89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257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1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r" marR="455930">
                        <a:lnSpc>
                          <a:spcPct val="100000"/>
                        </a:lnSpc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159/68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257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1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67 </a:t>
                      </a:r>
                      <a:r>
                        <a:rPr dirty="0" sz="2400" spc="-5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257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1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68%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257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3462234" y="577999"/>
            <a:ext cx="49060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001F5F"/>
                </a:solidFill>
                <a:latin typeface="Times New Roman"/>
                <a:cs typeface="Times New Roman"/>
              </a:rPr>
              <a:t>1-</a:t>
            </a:r>
            <a:r>
              <a:rPr dirty="0" sz="1800" b="1">
                <a:solidFill>
                  <a:srgbClr val="001F5F"/>
                </a:solidFill>
                <a:latin typeface="Times New Roman"/>
                <a:cs typeface="Times New Roman"/>
              </a:rPr>
              <a:t>4</a:t>
            </a:r>
            <a:r>
              <a:rPr dirty="0" sz="1800" spc="-50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1F5F"/>
                </a:solidFill>
                <a:latin typeface="Times New Roman"/>
                <a:cs typeface="Times New Roman"/>
              </a:rPr>
              <a:t>сыныптардың</a:t>
            </a:r>
            <a:r>
              <a:rPr dirty="0" sz="1800" spc="-50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1F5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50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1F5F"/>
                </a:solidFill>
                <a:latin typeface="Times New Roman"/>
                <a:cs typeface="Times New Roman"/>
              </a:rPr>
              <a:t>сапасының</a:t>
            </a:r>
            <a:r>
              <a:rPr dirty="0" sz="1800" spc="-45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spc="-10" b="1">
                <a:solidFill>
                  <a:srgbClr val="001F5F"/>
                </a:solidFill>
                <a:latin typeface="Times New Roman"/>
                <a:cs typeface="Times New Roman"/>
              </a:rPr>
              <a:t>көрсеткіші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204393" y="290661"/>
            <a:ext cx="71767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сыныптар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бойынша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сапасының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салыстырмалы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spc="-10" b="1">
                <a:solidFill>
                  <a:srgbClr val="FF0000"/>
                </a:solidFill>
                <a:latin typeface="Times New Roman"/>
                <a:cs typeface="Times New Roman"/>
              </a:rPr>
              <a:t>мониторингі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20836" y="1109661"/>
            <a:ext cx="9083674" cy="515778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82193" y="449412"/>
            <a:ext cx="71767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сыныптар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бойынша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сапасының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салыстырмалы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spc="-10" b="1">
                <a:solidFill>
                  <a:srgbClr val="FF0000"/>
                </a:solidFill>
                <a:latin typeface="Times New Roman"/>
                <a:cs typeface="Times New Roman"/>
              </a:rPr>
              <a:t>мониторингі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62149" y="1017586"/>
            <a:ext cx="8639174" cy="52800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50419" y="346223"/>
            <a:ext cx="71767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сыныптар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бойынша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сапасының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салыстырмалы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spc="-10" b="1">
                <a:solidFill>
                  <a:srgbClr val="FF0000"/>
                </a:solidFill>
                <a:latin typeface="Times New Roman"/>
                <a:cs typeface="Times New Roman"/>
              </a:rPr>
              <a:t>мониторингі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6949" y="1122361"/>
            <a:ext cx="7315200" cy="46561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855662" y="968374"/>
          <a:ext cx="10404475" cy="53663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4135"/>
                <a:gridCol w="1393190"/>
                <a:gridCol w="2057400"/>
                <a:gridCol w="1772920"/>
                <a:gridCol w="1867535"/>
                <a:gridCol w="1867534"/>
              </a:tblGrid>
              <a:tr h="767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Сыныбы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Барлығы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Үздігі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Екпіндісі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 marR="43815" indent="2044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4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IV</a:t>
                      </a:r>
                      <a:r>
                        <a:rPr dirty="0" sz="2400" spc="-3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тоқсан </a:t>
                      </a:r>
                      <a:r>
                        <a:rPr dirty="0" sz="24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білім</a:t>
                      </a:r>
                      <a:r>
                        <a:rPr dirty="0" sz="2400" spc="-3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сапасы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 marR="43815" indent="24320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Жылдық </a:t>
                      </a:r>
                      <a:r>
                        <a:rPr dirty="0" sz="24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білім</a:t>
                      </a:r>
                      <a:r>
                        <a:rPr dirty="0" sz="2400" spc="-3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сапасы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</a:tr>
              <a:tr h="9105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65"/>
                        </a:spcBef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5 </a:t>
                      </a:r>
                      <a:r>
                        <a:rPr dirty="0" sz="2400" spc="-1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сынып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575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7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452/217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639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7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139/78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639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6080">
                        <a:lnSpc>
                          <a:spcPct val="100000"/>
                        </a:lnSpc>
                        <a:spcBef>
                          <a:spcPts val="257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188/104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639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70"/>
                        </a:spcBef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72%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639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70"/>
                        </a:spcBef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77%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639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</a:tr>
              <a:tr h="838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80"/>
                        </a:spcBef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6 </a:t>
                      </a:r>
                      <a:r>
                        <a:rPr dirty="0" sz="2400" spc="-1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сынып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95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383/192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019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97/62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019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2280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141/73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019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62%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019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67%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019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</a:tr>
              <a:tr h="963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7 </a:t>
                      </a:r>
                      <a:r>
                        <a:rPr dirty="0" sz="2400" spc="-1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сынып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374/184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80/61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018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462280">
                        <a:lnSpc>
                          <a:spcPct val="100000"/>
                        </a:lnSpc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140/75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59%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65%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</a:tr>
              <a:tr h="11068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8 </a:t>
                      </a:r>
                      <a:r>
                        <a:rPr dirty="0" sz="2400" spc="-1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сынып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02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357/171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49/31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462280">
                        <a:lnSpc>
                          <a:spcPct val="100000"/>
                        </a:lnSpc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148/85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55%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63%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</a:tr>
              <a:tr h="7791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9 </a:t>
                      </a:r>
                      <a:r>
                        <a:rPr dirty="0" sz="2400" spc="-1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сынып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785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326/173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13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2690"/>
                        </a:lnSpc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64/41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2280">
                        <a:lnSpc>
                          <a:spcPct val="100000"/>
                        </a:lnSpc>
                        <a:spcBef>
                          <a:spcPts val="1900"/>
                        </a:spcBef>
                      </a:pPr>
                      <a:r>
                        <a:rPr dirty="0" sz="2400" spc="-1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139/81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13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0"/>
                        </a:spcBef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62%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13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0"/>
                        </a:spcBef>
                      </a:pPr>
                      <a:r>
                        <a:rPr dirty="0" sz="2400" spc="-2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65%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1300">
                    <a:lnL w="38100">
                      <a:solidFill>
                        <a:srgbClr val="0070BF"/>
                      </a:solidFill>
                      <a:prstDash val="solid"/>
                    </a:lnL>
                    <a:lnR w="38100">
                      <a:solidFill>
                        <a:srgbClr val="0070BF"/>
                      </a:solidFill>
                      <a:prstDash val="solid"/>
                    </a:lnR>
                    <a:lnT w="38100">
                      <a:solidFill>
                        <a:srgbClr val="0070BF"/>
                      </a:solidFill>
                      <a:prstDash val="solid"/>
                    </a:lnT>
                    <a:lnB w="38100">
                      <a:solidFill>
                        <a:srgbClr val="0070B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3462234" y="577999"/>
            <a:ext cx="49060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001F5F"/>
                </a:solidFill>
                <a:latin typeface="Times New Roman"/>
                <a:cs typeface="Times New Roman"/>
              </a:rPr>
              <a:t>5-</a:t>
            </a:r>
            <a:r>
              <a:rPr dirty="0" sz="1800" b="1">
                <a:solidFill>
                  <a:srgbClr val="001F5F"/>
                </a:solidFill>
                <a:latin typeface="Times New Roman"/>
                <a:cs typeface="Times New Roman"/>
              </a:rPr>
              <a:t>9</a:t>
            </a:r>
            <a:r>
              <a:rPr dirty="0" sz="1800" spc="-50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1F5F"/>
                </a:solidFill>
                <a:latin typeface="Times New Roman"/>
                <a:cs typeface="Times New Roman"/>
              </a:rPr>
              <a:t>сыныптардың</a:t>
            </a:r>
            <a:r>
              <a:rPr dirty="0" sz="1800" spc="-50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1F5F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50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1F5F"/>
                </a:solidFill>
                <a:latin typeface="Times New Roman"/>
                <a:cs typeface="Times New Roman"/>
              </a:rPr>
              <a:t>сапасының</a:t>
            </a:r>
            <a:r>
              <a:rPr dirty="0" sz="1800" spc="-45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spc="-10" b="1">
                <a:solidFill>
                  <a:srgbClr val="001F5F"/>
                </a:solidFill>
                <a:latin typeface="Times New Roman"/>
                <a:cs typeface="Times New Roman"/>
              </a:rPr>
              <a:t>көрсеткіші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91693" y="373212"/>
            <a:ext cx="71767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сыныптар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бойынша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сапасының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салыстырмалы</a:t>
            </a:r>
            <a:r>
              <a:rPr dirty="0" sz="1800" spc="-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spc="-10" b="1">
                <a:solidFill>
                  <a:srgbClr val="FF0000"/>
                </a:solidFill>
                <a:latin typeface="Times New Roman"/>
                <a:cs typeface="Times New Roman"/>
              </a:rPr>
              <a:t>мониторингі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20836" y="1152524"/>
            <a:ext cx="8413749" cy="50228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46722" y="411312"/>
            <a:ext cx="41859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r>
              <a:rPr dirty="0" sz="1800" spc="-3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сыныптар</a:t>
            </a:r>
            <a:r>
              <a:rPr dirty="0" sz="1800" spc="-3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бойынша</a:t>
            </a:r>
            <a:r>
              <a:rPr dirty="0" sz="1800" spc="39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білім</a:t>
            </a:r>
            <a:r>
              <a:rPr dirty="0" sz="1800" spc="-3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spc="-10" b="1">
                <a:solidFill>
                  <a:srgbClr val="FF0000"/>
                </a:solidFill>
                <a:latin typeface="Times New Roman"/>
                <a:cs typeface="Times New Roman"/>
              </a:rPr>
              <a:t>сапасының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478565" y="411312"/>
            <a:ext cx="30162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Times New Roman"/>
                <a:cs typeface="Times New Roman"/>
              </a:rPr>
              <a:t>салыстырмалы</a:t>
            </a:r>
            <a:r>
              <a:rPr dirty="0" sz="1800" spc="-5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 spc="-10" b="1">
                <a:solidFill>
                  <a:srgbClr val="FF0000"/>
                </a:solidFill>
                <a:latin typeface="Times New Roman"/>
                <a:cs typeface="Times New Roman"/>
              </a:rPr>
              <a:t>мониторингі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7311" y="1285875"/>
            <a:ext cx="7400925" cy="52308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264 мектеп-лицей</dc:creator>
  <dc:title>Білім сапасы мен үлгерімінің мониторингі</dc:title>
  <dcterms:created xsi:type="dcterms:W3CDTF">2025-10-08T05:47:21Z</dcterms:created>
  <dcterms:modified xsi:type="dcterms:W3CDTF">2025-10-08T05:47:21Z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Creator">
    <vt:lpwstr>r7-office/2024.4.2.721</vt:lpwstr>
  </property>
  <property fmtid="{D5CDD505-2E9C-101B-9397-08002B2CF9AE}" pid="4" name="LastSaved">
    <vt:filetime>2025-10-08T00:00:00Z</vt:filetime>
  </property>
  <property fmtid="{D5CDD505-2E9C-101B-9397-08002B2CF9AE}" pid="5" name="Producer">
    <vt:lpwstr>r7-office/2024.4.2.721</vt:lpwstr>
  </property>
</Properties>
</file>