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732" y="25176"/>
            <a:ext cx="8111194" cy="1061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162" y="1990725"/>
            <a:ext cx="11177905" cy="3879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406" y="2045966"/>
            <a:ext cx="814959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320290" marR="5080" indent="-2308225">
              <a:lnSpc>
                <a:spcPts val="5180"/>
              </a:lnSpc>
              <a:spcBef>
                <a:spcPts val="755"/>
              </a:spcBef>
              <a:tabLst>
                <a:tab pos="1662430" algn="l"/>
                <a:tab pos="3791585" algn="l"/>
                <a:tab pos="4980305" algn="l"/>
              </a:tabLst>
            </a:pPr>
            <a:r>
              <a:rPr sz="4800" b="1" spc="-10" dirty="0">
                <a:solidFill>
                  <a:srgbClr val="B10E86"/>
                </a:solidFill>
                <a:latin typeface="Times New Roman"/>
                <a:cs typeface="Times New Roman"/>
              </a:rPr>
              <a:t>Білім</a:t>
            </a:r>
            <a:r>
              <a:rPr sz="4800" b="1" dirty="0">
                <a:solidFill>
                  <a:srgbClr val="B10E86"/>
                </a:solidFill>
                <a:latin typeface="Times New Roman"/>
                <a:cs typeface="Times New Roman"/>
              </a:rPr>
              <a:t>	</a:t>
            </a:r>
            <a:r>
              <a:rPr sz="4800" b="1" spc="-10" dirty="0">
                <a:solidFill>
                  <a:srgbClr val="B10E86"/>
                </a:solidFill>
                <a:latin typeface="Times New Roman"/>
                <a:cs typeface="Times New Roman"/>
              </a:rPr>
              <a:t>сапасы</a:t>
            </a:r>
            <a:r>
              <a:rPr sz="4800" b="1" dirty="0">
                <a:solidFill>
                  <a:srgbClr val="B10E86"/>
                </a:solidFill>
                <a:latin typeface="Times New Roman"/>
                <a:cs typeface="Times New Roman"/>
              </a:rPr>
              <a:t>	</a:t>
            </a:r>
            <a:r>
              <a:rPr sz="4800" b="1" spc="-25" dirty="0">
                <a:solidFill>
                  <a:srgbClr val="B10E86"/>
                </a:solidFill>
                <a:latin typeface="Times New Roman"/>
                <a:cs typeface="Times New Roman"/>
              </a:rPr>
              <a:t>мен</a:t>
            </a:r>
            <a:r>
              <a:rPr sz="4800" b="1" dirty="0">
                <a:solidFill>
                  <a:srgbClr val="B10E86"/>
                </a:solidFill>
                <a:latin typeface="Times New Roman"/>
                <a:cs typeface="Times New Roman"/>
              </a:rPr>
              <a:t>	</a:t>
            </a:r>
            <a:r>
              <a:rPr sz="4800" b="1" spc="-10" dirty="0">
                <a:solidFill>
                  <a:srgbClr val="B10E86"/>
                </a:solidFill>
                <a:latin typeface="Times New Roman"/>
                <a:cs typeface="Times New Roman"/>
              </a:rPr>
              <a:t>үлгерімінің мониторингі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7147" y="4408200"/>
            <a:ext cx="57302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16355" marR="5080" indent="-130365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B10E86"/>
                </a:solidFill>
                <a:latin typeface="Times New Roman"/>
                <a:cs typeface="Times New Roman"/>
              </a:rPr>
              <a:t>IV</a:t>
            </a:r>
            <a:r>
              <a:rPr sz="2400" b="1" spc="-60" dirty="0">
                <a:solidFill>
                  <a:srgbClr val="B10E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B10E86"/>
                </a:solidFill>
                <a:latin typeface="Times New Roman"/>
                <a:cs typeface="Times New Roman"/>
              </a:rPr>
              <a:t>тоқсандық</a:t>
            </a:r>
            <a:r>
              <a:rPr sz="2400" b="1" spc="-60" dirty="0">
                <a:solidFill>
                  <a:srgbClr val="B10E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B10E86"/>
                </a:solidFill>
                <a:latin typeface="Times New Roman"/>
                <a:cs typeface="Times New Roman"/>
              </a:rPr>
              <a:t>және</a:t>
            </a:r>
            <a:r>
              <a:rPr sz="2400" b="1" spc="-55" dirty="0">
                <a:solidFill>
                  <a:srgbClr val="B10E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B10E86"/>
                </a:solidFill>
                <a:latin typeface="Times New Roman"/>
                <a:cs typeface="Times New Roman"/>
              </a:rPr>
              <a:t>жылдық</a:t>
            </a:r>
            <a:r>
              <a:rPr sz="2400" b="1" spc="-60" dirty="0">
                <a:solidFill>
                  <a:srgbClr val="B10E8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B10E86"/>
                </a:solidFill>
                <a:latin typeface="Times New Roman"/>
                <a:cs typeface="Times New Roman"/>
              </a:rPr>
              <a:t>қорытынды </a:t>
            </a:r>
            <a:r>
              <a:rPr sz="2400" b="1" dirty="0">
                <a:solidFill>
                  <a:srgbClr val="B10E86"/>
                </a:solidFill>
                <a:latin typeface="Times New Roman"/>
                <a:cs typeface="Times New Roman"/>
              </a:rPr>
              <a:t>2023</a:t>
            </a:r>
            <a:r>
              <a:rPr sz="2400" b="1" spc="-10" dirty="0">
                <a:solidFill>
                  <a:srgbClr val="B10E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B10E86"/>
                </a:solidFill>
                <a:latin typeface="Times New Roman"/>
                <a:cs typeface="Times New Roman"/>
              </a:rPr>
              <a:t>–</a:t>
            </a:r>
            <a:r>
              <a:rPr sz="2400" b="1" spc="-10" dirty="0">
                <a:solidFill>
                  <a:srgbClr val="B10E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B10E86"/>
                </a:solidFill>
                <a:latin typeface="Times New Roman"/>
                <a:cs typeface="Times New Roman"/>
              </a:rPr>
              <a:t>2024</a:t>
            </a:r>
            <a:r>
              <a:rPr sz="2400" b="1" spc="-10" dirty="0">
                <a:solidFill>
                  <a:srgbClr val="B10E8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B10E86"/>
                </a:solidFill>
                <a:latin typeface="Times New Roman"/>
                <a:cs typeface="Times New Roman"/>
              </a:rPr>
              <a:t>оқу</a:t>
            </a:r>
            <a:r>
              <a:rPr sz="2400" b="1" spc="-10" dirty="0">
                <a:solidFill>
                  <a:srgbClr val="B10E8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B10E86"/>
                </a:solidFill>
                <a:latin typeface="Times New Roman"/>
                <a:cs typeface="Times New Roman"/>
              </a:rPr>
              <a:t>жылы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811" rIns="0" bIns="0" rtlCol="0">
            <a:spAutoFit/>
          </a:bodyPr>
          <a:lstStyle/>
          <a:p>
            <a:pPr marL="153162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B10E86"/>
                </a:solidFill>
              </a:rPr>
              <a:t>Т.Есетов</a:t>
            </a:r>
            <a:r>
              <a:rPr spc="-25" dirty="0">
                <a:solidFill>
                  <a:srgbClr val="B10E86"/>
                </a:solidFill>
              </a:rPr>
              <a:t> </a:t>
            </a:r>
            <a:r>
              <a:rPr dirty="0">
                <a:solidFill>
                  <a:srgbClr val="B10E86"/>
                </a:solidFill>
              </a:rPr>
              <a:t>атындағы</a:t>
            </a:r>
            <a:r>
              <a:rPr spc="-25" dirty="0">
                <a:solidFill>
                  <a:srgbClr val="B10E86"/>
                </a:solidFill>
              </a:rPr>
              <a:t> </a:t>
            </a:r>
            <a:r>
              <a:rPr dirty="0">
                <a:solidFill>
                  <a:srgbClr val="B10E86"/>
                </a:solidFill>
              </a:rPr>
              <a:t>№264</a:t>
            </a:r>
            <a:r>
              <a:rPr spc="-25" dirty="0">
                <a:solidFill>
                  <a:srgbClr val="B10E86"/>
                </a:solidFill>
              </a:rPr>
              <a:t> </a:t>
            </a:r>
            <a:r>
              <a:rPr dirty="0">
                <a:solidFill>
                  <a:srgbClr val="B10E86"/>
                </a:solidFill>
              </a:rPr>
              <a:t>мектеп</a:t>
            </a:r>
            <a:r>
              <a:rPr spc="-25" dirty="0">
                <a:solidFill>
                  <a:srgbClr val="B10E86"/>
                </a:solidFill>
              </a:rPr>
              <a:t> </a:t>
            </a:r>
            <a:r>
              <a:rPr dirty="0">
                <a:solidFill>
                  <a:srgbClr val="B10E86"/>
                </a:solidFill>
              </a:rPr>
              <a:t>–</a:t>
            </a:r>
            <a:r>
              <a:rPr spc="-20" dirty="0">
                <a:solidFill>
                  <a:srgbClr val="B10E86"/>
                </a:solidFill>
              </a:rPr>
              <a:t> </a:t>
            </a:r>
            <a:r>
              <a:rPr spc="-10" dirty="0">
                <a:solidFill>
                  <a:srgbClr val="B10E86"/>
                </a:solidFill>
              </a:rPr>
              <a:t>лицейі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806" rIns="0" bIns="0" rtlCol="0">
            <a:spAutoFit/>
          </a:bodyPr>
          <a:lstStyle/>
          <a:p>
            <a:pPr marL="3324225" marR="5080" indent="-2479675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7</a:t>
            </a:r>
            <a:r>
              <a:rPr sz="2000" spc="-35" dirty="0"/>
              <a:t> </a:t>
            </a:r>
            <a:r>
              <a:rPr sz="2000" dirty="0"/>
              <a:t>сыныптар</a:t>
            </a:r>
            <a:r>
              <a:rPr sz="2000" spc="-30" dirty="0"/>
              <a:t> </a:t>
            </a:r>
            <a:r>
              <a:rPr sz="2000" dirty="0"/>
              <a:t>бойынша</a:t>
            </a:r>
            <a:r>
              <a:rPr sz="2000" spc="-30" dirty="0"/>
              <a:t> </a:t>
            </a:r>
            <a:r>
              <a:rPr sz="2000" dirty="0"/>
              <a:t>білім</a:t>
            </a:r>
            <a:r>
              <a:rPr sz="2000" spc="-30" dirty="0"/>
              <a:t> </a:t>
            </a:r>
            <a:r>
              <a:rPr sz="2000" dirty="0"/>
              <a:t>сапасының</a:t>
            </a:r>
            <a:r>
              <a:rPr sz="2000" spc="-30" dirty="0"/>
              <a:t> </a:t>
            </a:r>
            <a:r>
              <a:rPr sz="2000" spc="-10" dirty="0"/>
              <a:t>салыстырмалы мониторингі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8336" y="1054099"/>
            <a:ext cx="8686800" cy="55419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5006" rIns="0" bIns="0" rtlCol="0">
            <a:spAutoFit/>
          </a:bodyPr>
          <a:lstStyle/>
          <a:p>
            <a:pPr marL="3133725" marR="5080" indent="-2479675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8</a:t>
            </a:r>
            <a:r>
              <a:rPr sz="2000" spc="-35" dirty="0"/>
              <a:t> </a:t>
            </a:r>
            <a:r>
              <a:rPr sz="2000" dirty="0"/>
              <a:t>сыныптар</a:t>
            </a:r>
            <a:r>
              <a:rPr sz="2000" spc="-30" dirty="0"/>
              <a:t> </a:t>
            </a:r>
            <a:r>
              <a:rPr sz="2000" dirty="0"/>
              <a:t>бойынша</a:t>
            </a:r>
            <a:r>
              <a:rPr sz="2000" spc="-30" dirty="0"/>
              <a:t> </a:t>
            </a:r>
            <a:r>
              <a:rPr sz="2000" dirty="0"/>
              <a:t>білім</a:t>
            </a:r>
            <a:r>
              <a:rPr sz="2000" spc="-30" dirty="0"/>
              <a:t> </a:t>
            </a:r>
            <a:r>
              <a:rPr sz="2000" dirty="0"/>
              <a:t>сапасының</a:t>
            </a:r>
            <a:r>
              <a:rPr sz="2000" spc="-30" dirty="0"/>
              <a:t> </a:t>
            </a:r>
            <a:r>
              <a:rPr sz="2000" spc="-10" dirty="0"/>
              <a:t>салыстырмалы мониторингі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474" y="1212849"/>
            <a:ext cx="8924924" cy="51752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499" rIns="0" bIns="0" rtlCol="0">
            <a:spAutoFit/>
          </a:bodyPr>
          <a:lstStyle/>
          <a:p>
            <a:pPr marL="2987675" marR="5080" indent="-2975610">
              <a:lnSpc>
                <a:spcPct val="100000"/>
              </a:lnSpc>
              <a:spcBef>
                <a:spcPts val="100"/>
              </a:spcBef>
            </a:pPr>
            <a:r>
              <a:rPr dirty="0"/>
              <a:t>9</a:t>
            </a:r>
            <a:r>
              <a:rPr spc="-85" dirty="0"/>
              <a:t> </a:t>
            </a:r>
            <a:r>
              <a:rPr dirty="0"/>
              <a:t>сыныптар</a:t>
            </a:r>
            <a:r>
              <a:rPr spc="-80" dirty="0"/>
              <a:t> </a:t>
            </a:r>
            <a:r>
              <a:rPr dirty="0"/>
              <a:t>бойынша</a:t>
            </a:r>
            <a:r>
              <a:rPr spc="-80" dirty="0"/>
              <a:t> </a:t>
            </a:r>
            <a:r>
              <a:rPr dirty="0"/>
              <a:t>білім</a:t>
            </a:r>
            <a:r>
              <a:rPr spc="-80" dirty="0"/>
              <a:t> </a:t>
            </a:r>
            <a:r>
              <a:rPr dirty="0"/>
              <a:t>сапасының</a:t>
            </a:r>
            <a:r>
              <a:rPr spc="-80" dirty="0"/>
              <a:t> </a:t>
            </a:r>
            <a:r>
              <a:rPr spc="-10" dirty="0"/>
              <a:t>салыстырмалы мониторингі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061" y="1438274"/>
            <a:ext cx="8601075" cy="49069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11212" y="1200150"/>
          <a:ext cx="9317989" cy="4100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220"/>
                <a:gridCol w="1420495"/>
                <a:gridCol w="1440814"/>
                <a:gridCol w="1610360"/>
                <a:gridCol w="1416050"/>
                <a:gridCol w="1416050"/>
              </a:tblGrid>
              <a:tr h="460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Барлығы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Үздігі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Екпіндісі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тоқсан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3360" marR="20637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Білім сапасы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Жылдық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3360" marR="20637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білім сапасы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93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561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5-</a:t>
                      </a:r>
                      <a:r>
                        <a:rPr sz="3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сыныптар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бойынша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1947/948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455/312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739/395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2227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61 </a:t>
                      </a:r>
                      <a:r>
                        <a:rPr sz="20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22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64 </a:t>
                      </a:r>
                      <a:r>
                        <a:rPr sz="20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45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6262" y="1990725"/>
          <a:ext cx="11090908" cy="3879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210"/>
                <a:gridCol w="1957069"/>
                <a:gridCol w="1376679"/>
                <a:gridCol w="1720850"/>
                <a:gridCol w="1987550"/>
                <a:gridCol w="1987550"/>
              </a:tblGrid>
              <a:tr h="2225040">
                <a:tc>
                  <a:txBody>
                    <a:bodyPr/>
                    <a:lstStyle/>
                    <a:p>
                      <a:pPr marL="504190" marR="237490" indent="-2597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Сынып </a:t>
                      </a:r>
                      <a:r>
                        <a:rPr sz="36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саны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1409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Барлық оқушы </a:t>
                      </a:r>
                      <a:r>
                        <a:rPr sz="36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саны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Үздігі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Екпіндісі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02565" marR="19558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sz="28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тоқсан білім сапасы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47650" marR="240665" algn="ctr">
                        <a:lnSpc>
                          <a:spcPct val="100000"/>
                        </a:lnSpc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Жылдық білім сапасы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4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5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25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234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25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49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25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110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9309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68 </a:t>
                      </a:r>
                      <a:r>
                        <a:rPr sz="2800" b="1" spc="-5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9309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71 </a:t>
                      </a:r>
                      <a:r>
                        <a:rPr sz="2800" b="1" spc="-5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1807" y="233138"/>
            <a:ext cx="7145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4320" marR="5080" indent="-2802255">
              <a:lnSpc>
                <a:spcPct val="100000"/>
              </a:lnSpc>
              <a:spcBef>
                <a:spcPts val="100"/>
              </a:spcBef>
              <a:tabLst>
                <a:tab pos="2546350" algn="l"/>
              </a:tabLst>
            </a:pPr>
            <a:r>
              <a:rPr dirty="0">
                <a:solidFill>
                  <a:srgbClr val="001F5F"/>
                </a:solidFill>
              </a:rPr>
              <a:t>10 </a:t>
            </a:r>
            <a:r>
              <a:rPr spc="-10" dirty="0">
                <a:solidFill>
                  <a:srgbClr val="001F5F"/>
                </a:solidFill>
              </a:rPr>
              <a:t>сыныптардың</a:t>
            </a:r>
            <a:r>
              <a:rPr dirty="0">
                <a:solidFill>
                  <a:srgbClr val="001F5F"/>
                </a:solidFill>
              </a:rPr>
              <a:t>	білім</a:t>
            </a:r>
            <a:r>
              <a:rPr spc="-8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сапасының</a:t>
            </a:r>
            <a:r>
              <a:rPr spc="-8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салыстырмалы көрсеткіші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699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99"/>
                </a:solidFill>
              </a:rPr>
              <a:t>10</a:t>
            </a:r>
            <a:r>
              <a:rPr spc="-85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сыныптар</a:t>
            </a:r>
            <a:r>
              <a:rPr spc="-80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бойынша</a:t>
            </a:r>
            <a:r>
              <a:rPr spc="-80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білім</a:t>
            </a:r>
            <a:r>
              <a:rPr spc="-80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сапасының</a:t>
            </a:r>
            <a:r>
              <a:rPr spc="-80" dirty="0">
                <a:solidFill>
                  <a:srgbClr val="000099"/>
                </a:solidFill>
              </a:rPr>
              <a:t> </a:t>
            </a:r>
            <a:r>
              <a:rPr spc="-10" dirty="0">
                <a:solidFill>
                  <a:srgbClr val="000099"/>
                </a:solidFill>
              </a:rPr>
              <a:t>мониторингі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8775" y="2020888"/>
          <a:ext cx="11522071" cy="3593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0089"/>
                <a:gridCol w="2112010"/>
                <a:gridCol w="1634489"/>
                <a:gridCol w="1904364"/>
                <a:gridCol w="1940560"/>
                <a:gridCol w="1940559"/>
              </a:tblGrid>
              <a:tr h="2216150">
                <a:tc>
                  <a:txBody>
                    <a:bodyPr/>
                    <a:lstStyle/>
                    <a:p>
                      <a:pPr marL="468630" marR="202565" indent="-2597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Сынып </a:t>
                      </a:r>
                      <a:r>
                        <a:rPr sz="36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саны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 marR="2184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Барлық оқушы </a:t>
                      </a:r>
                      <a:r>
                        <a:rPr sz="36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саны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Үздігі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Екпіндісі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596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sz="32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тоқсан білім сапасы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 marR="110489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Жылдық білім сапасы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7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spc="-5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4"/>
                        </a:spcBef>
                      </a:pPr>
                      <a:r>
                        <a:rPr sz="3200" b="1" spc="-25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194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514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4"/>
                        </a:spcBef>
                      </a:pPr>
                      <a:r>
                        <a:rPr sz="3200" b="1" spc="-25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57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514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4"/>
                        </a:spcBef>
                      </a:pPr>
                      <a:r>
                        <a:rPr sz="3200" b="1" spc="-25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514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3554"/>
                        </a:spcBef>
                      </a:pPr>
                      <a:r>
                        <a:rPr sz="32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80 </a:t>
                      </a:r>
                      <a:r>
                        <a:rPr sz="3200" b="1" spc="-5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514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</a:pPr>
                      <a:r>
                        <a:rPr sz="32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82 </a:t>
                      </a:r>
                      <a:r>
                        <a:rPr sz="3200" b="1" spc="-5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599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11</a:t>
            </a:r>
            <a:r>
              <a:rPr spc="-6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сыныптардың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білім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сапасының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көрсеткіші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499" rIns="0" bIns="0" rtlCol="0">
            <a:spAutoFit/>
          </a:bodyPr>
          <a:lstStyle/>
          <a:p>
            <a:pPr marL="2022475" marR="5080" indent="-817244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99"/>
                </a:solidFill>
              </a:rPr>
              <a:t>11</a:t>
            </a:r>
            <a:r>
              <a:rPr spc="-70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сыныптар</a:t>
            </a:r>
            <a:r>
              <a:rPr spc="-65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бойынша</a:t>
            </a:r>
            <a:r>
              <a:rPr spc="-65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білім</a:t>
            </a:r>
            <a:r>
              <a:rPr spc="-70" dirty="0">
                <a:solidFill>
                  <a:srgbClr val="000099"/>
                </a:solidFill>
              </a:rPr>
              <a:t> </a:t>
            </a:r>
            <a:r>
              <a:rPr spc="-10" dirty="0">
                <a:solidFill>
                  <a:srgbClr val="000099"/>
                </a:solidFill>
              </a:rPr>
              <a:t>сапасының салыстырмалы</a:t>
            </a:r>
            <a:r>
              <a:rPr spc="-35" dirty="0">
                <a:solidFill>
                  <a:srgbClr val="000099"/>
                </a:solidFill>
              </a:rPr>
              <a:t> </a:t>
            </a:r>
            <a:r>
              <a:rPr spc="-10" dirty="0">
                <a:solidFill>
                  <a:srgbClr val="000099"/>
                </a:solidFill>
              </a:rPr>
              <a:t>мониторингі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2256" y="2297640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BF0000"/>
                </a:solidFill>
                <a:latin typeface="Times New Roman"/>
                <a:cs typeface="Times New Roman"/>
              </a:rPr>
              <a:t>428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9582" y="2297640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BF0000"/>
                </a:solidFill>
                <a:latin typeface="Times New Roman"/>
                <a:cs typeface="Times New Roman"/>
              </a:rPr>
              <a:t>106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8401" y="2297640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BF0000"/>
                </a:solidFill>
                <a:latin typeface="Times New Roman"/>
                <a:cs typeface="Times New Roman"/>
              </a:rPr>
              <a:t>208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6087" y="2434800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73%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01421" y="2160480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76%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74863" y="549275"/>
          <a:ext cx="9276080" cy="2604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4720"/>
                <a:gridCol w="1501775"/>
                <a:gridCol w="1273810"/>
                <a:gridCol w="1444625"/>
                <a:gridCol w="1425575"/>
                <a:gridCol w="1425575"/>
              </a:tblGrid>
              <a:tr h="69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4325">
                        <a:lnSpc>
                          <a:spcPts val="1620"/>
                        </a:lnSpc>
                      </a:pP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Барлығы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8300">
                        <a:lnSpc>
                          <a:spcPts val="1620"/>
                        </a:lnSpc>
                      </a:pP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Үздігі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7180">
                        <a:lnSpc>
                          <a:spcPts val="1620"/>
                        </a:lnSpc>
                      </a:pP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Екпіндісі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sz="1600" b="1" spc="-5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тоқсан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sz="1600" b="1" spc="-4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сапасы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314" marR="100965" indent="17843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Жылдық </a:t>
                      </a:r>
                      <a:r>
                        <a:rPr sz="1600" b="1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sz="1600" b="1" spc="-4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сапасы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4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10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10-11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сыныптар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бойынша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9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686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9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074863" y="3806825"/>
          <a:ext cx="9356088" cy="2192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2335"/>
                <a:gridCol w="1587500"/>
                <a:gridCol w="1003300"/>
                <a:gridCol w="1753235"/>
                <a:gridCol w="1419859"/>
                <a:gridCol w="1419859"/>
              </a:tblGrid>
              <a:tr h="723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Барлығы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Үздігі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Екпіндісі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sz="1600" b="1" spc="-5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тоқсан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sz="1600" b="1" spc="-4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сапасы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80365" marR="17780" indent="-3556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b="1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Жылдық</a:t>
                      </a:r>
                      <a:r>
                        <a:rPr sz="1600" b="1" spc="-75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білім </a:t>
                      </a:r>
                      <a:r>
                        <a:rPr sz="1600" b="1" spc="-10" dirty="0">
                          <a:solidFill>
                            <a:srgbClr val="0070BF"/>
                          </a:solidFill>
                          <a:latin typeface="Times New Roman"/>
                          <a:cs typeface="Times New Roman"/>
                        </a:rPr>
                        <a:t>сапасы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1-11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сыныптар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33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бойынша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2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3974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2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1010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20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1323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24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59 </a:t>
                      </a:r>
                      <a:r>
                        <a:rPr sz="20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77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24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62 </a:t>
                      </a:r>
                      <a:r>
                        <a:rPr sz="20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36" y="719136"/>
            <a:ext cx="10240961" cy="5572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9240" marR="5080" indent="-112522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4-</a:t>
            </a:r>
            <a:r>
              <a:rPr dirty="0"/>
              <a:t>сыныптар</a:t>
            </a:r>
            <a:r>
              <a:rPr spc="-80" dirty="0"/>
              <a:t> </a:t>
            </a:r>
            <a:r>
              <a:rPr dirty="0"/>
              <a:t>бойынша</a:t>
            </a:r>
            <a:r>
              <a:rPr spc="-80" dirty="0"/>
              <a:t> </a:t>
            </a:r>
            <a:r>
              <a:rPr dirty="0"/>
              <a:t>«Қазақ</a:t>
            </a:r>
            <a:r>
              <a:rPr spc="-75" dirty="0"/>
              <a:t> </a:t>
            </a:r>
            <a:r>
              <a:rPr dirty="0"/>
              <a:t>тілі»</a:t>
            </a:r>
            <a:r>
              <a:rPr spc="-80" dirty="0"/>
              <a:t> </a:t>
            </a:r>
            <a:r>
              <a:rPr dirty="0"/>
              <a:t>пәні</a:t>
            </a:r>
            <a:r>
              <a:rPr spc="-80" dirty="0"/>
              <a:t> </a:t>
            </a:r>
            <a:r>
              <a:rPr dirty="0"/>
              <a:t>бойынша</a:t>
            </a:r>
            <a:r>
              <a:rPr spc="-75" dirty="0"/>
              <a:t> </a:t>
            </a:r>
            <a:r>
              <a:rPr spc="-20" dirty="0"/>
              <a:t>тест </a:t>
            </a:r>
            <a:r>
              <a:rPr dirty="0"/>
              <a:t>нәтижесі</a:t>
            </a:r>
            <a:r>
              <a:rPr spc="-50" dirty="0"/>
              <a:t> </a:t>
            </a:r>
            <a:r>
              <a:rPr dirty="0"/>
              <a:t>мен</a:t>
            </a:r>
            <a:r>
              <a:rPr spc="-45" dirty="0"/>
              <a:t> </a:t>
            </a:r>
            <a:r>
              <a:rPr dirty="0"/>
              <a:t>оқу</a:t>
            </a:r>
            <a:r>
              <a:rPr spc="-45" dirty="0"/>
              <a:t> </a:t>
            </a:r>
            <a:r>
              <a:rPr dirty="0"/>
              <a:t>сапасы</a:t>
            </a:r>
            <a:r>
              <a:rPr spc="-45" dirty="0"/>
              <a:t> </a:t>
            </a:r>
            <a:r>
              <a:rPr spc="-10" dirty="0"/>
              <a:t>мониторингі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235567"/>
            <a:ext cx="833945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Сынып</a:t>
            </a:r>
            <a:r>
              <a:rPr sz="3600" spc="-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комплектісі:</a:t>
            </a:r>
            <a:r>
              <a:rPr sz="3600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spc="-25" dirty="0" smtClean="0">
                <a:solidFill>
                  <a:srgbClr val="BF0000"/>
                </a:solidFill>
                <a:latin typeface="Times New Roman"/>
                <a:cs typeface="Times New Roman"/>
              </a:rPr>
              <a:t>1</a:t>
            </a:r>
            <a:r>
              <a:rPr lang="kk-KZ" sz="3600" spc="-25" dirty="0" smtClean="0">
                <a:solidFill>
                  <a:srgbClr val="BF0000"/>
                </a:solidFill>
                <a:latin typeface="Times New Roman"/>
                <a:cs typeface="Times New Roman"/>
              </a:rPr>
              <a:t>64</a:t>
            </a: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Жыл</a:t>
            </a:r>
            <a:r>
              <a:rPr sz="3600" spc="-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басындағы</a:t>
            </a:r>
            <a:r>
              <a:rPr sz="3600" spc="-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оқушы</a:t>
            </a:r>
            <a:r>
              <a:rPr sz="3600" spc="-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саны:</a:t>
            </a:r>
            <a:r>
              <a:rPr sz="3600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BF0000"/>
                </a:solidFill>
                <a:latin typeface="Times New Roman"/>
                <a:cs typeface="Times New Roman"/>
              </a:rPr>
              <a:t>3809/1900</a:t>
            </a:r>
            <a:endParaRPr sz="3200" dirty="0">
              <a:latin typeface="Times New Roman"/>
              <a:cs typeface="Times New Roman"/>
            </a:endParaRPr>
          </a:p>
          <a:p>
            <a:pPr marL="12700" marR="2676525">
              <a:lnSpc>
                <a:spcPct val="100000"/>
              </a:lnSpc>
            </a:pP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Келген</a:t>
            </a:r>
            <a:r>
              <a:rPr sz="3600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оқушы</a:t>
            </a:r>
            <a:r>
              <a:rPr sz="3600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саны:</a:t>
            </a:r>
            <a:r>
              <a:rPr sz="3600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BF0000"/>
                </a:solidFill>
                <a:latin typeface="Times New Roman"/>
                <a:cs typeface="Times New Roman"/>
              </a:rPr>
              <a:t>925</a:t>
            </a:r>
            <a:r>
              <a:rPr sz="3600" b="1" spc="-10" dirty="0">
                <a:solidFill>
                  <a:srgbClr val="BF0000"/>
                </a:solidFill>
                <a:latin typeface="Times New Roman"/>
                <a:cs typeface="Times New Roman"/>
              </a:rPr>
              <a:t>/455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Кеткен</a:t>
            </a:r>
            <a:r>
              <a:rPr sz="3600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оқушы</a:t>
            </a:r>
            <a:r>
              <a:rPr sz="3600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FF"/>
                </a:solidFill>
                <a:latin typeface="Times New Roman"/>
                <a:cs typeface="Times New Roman"/>
              </a:rPr>
              <a:t>саны:</a:t>
            </a:r>
            <a:r>
              <a:rPr sz="3600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BF0000"/>
                </a:solidFill>
                <a:latin typeface="Times New Roman"/>
                <a:cs typeface="Times New Roman"/>
              </a:rPr>
              <a:t>760</a:t>
            </a:r>
            <a:r>
              <a:rPr sz="3600" b="1" spc="-10" dirty="0">
                <a:solidFill>
                  <a:srgbClr val="BF0000"/>
                </a:solidFill>
                <a:latin typeface="Times New Roman"/>
                <a:cs typeface="Times New Roman"/>
              </a:rPr>
              <a:t>/370</a:t>
            </a:r>
            <a:endParaRPr sz="3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600" spc="-15" dirty="0">
                <a:solidFill>
                  <a:srgbClr val="3007C4"/>
                </a:solidFill>
                <a:latin typeface="Times New Roman"/>
                <a:cs typeface="Times New Roman"/>
              </a:rPr>
              <a:t>1-</a:t>
            </a:r>
            <a:r>
              <a:rPr sz="3600" dirty="0">
                <a:solidFill>
                  <a:srgbClr val="3007C4"/>
                </a:solidFill>
                <a:latin typeface="Times New Roman"/>
                <a:cs typeface="Times New Roman"/>
              </a:rPr>
              <a:t>4</a:t>
            </a:r>
            <a:r>
              <a:rPr sz="3600" spc="-90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007C4"/>
                </a:solidFill>
                <a:latin typeface="Times New Roman"/>
                <a:cs typeface="Times New Roman"/>
              </a:rPr>
              <a:t>сыныптардағы</a:t>
            </a:r>
            <a:r>
              <a:rPr sz="3600" spc="-85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007C4"/>
                </a:solidFill>
                <a:latin typeface="Times New Roman"/>
                <a:cs typeface="Times New Roman"/>
              </a:rPr>
              <a:t>оқушы</a:t>
            </a:r>
            <a:r>
              <a:rPr sz="3600" spc="-90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007C4"/>
                </a:solidFill>
                <a:latin typeface="Times New Roman"/>
                <a:cs typeface="Times New Roman"/>
              </a:rPr>
              <a:t>саны:</a:t>
            </a:r>
            <a:r>
              <a:rPr sz="3600" spc="-65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sz="36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kk-KZ" sz="36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658</a:t>
            </a:r>
            <a:r>
              <a:rPr sz="3600" b="1" spc="-10" dirty="0" smtClean="0">
                <a:solidFill>
                  <a:srgbClr val="BF0000"/>
                </a:solidFill>
                <a:latin typeface="Times New Roman"/>
                <a:cs typeface="Times New Roman"/>
              </a:rPr>
              <a:t>/844 </a:t>
            </a:r>
            <a:r>
              <a:rPr sz="3600" spc="-15" dirty="0">
                <a:solidFill>
                  <a:srgbClr val="3007C4"/>
                </a:solidFill>
                <a:latin typeface="Times New Roman"/>
                <a:cs typeface="Times New Roman"/>
              </a:rPr>
              <a:t>5-</a:t>
            </a:r>
            <a:r>
              <a:rPr sz="3600" dirty="0">
                <a:solidFill>
                  <a:srgbClr val="3007C4"/>
                </a:solidFill>
                <a:latin typeface="Times New Roman"/>
                <a:cs typeface="Times New Roman"/>
              </a:rPr>
              <a:t>9</a:t>
            </a:r>
            <a:r>
              <a:rPr sz="3600" spc="-90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007C4"/>
                </a:solidFill>
                <a:latin typeface="Times New Roman"/>
                <a:cs typeface="Times New Roman"/>
              </a:rPr>
              <a:t>сыныптардағы</a:t>
            </a:r>
            <a:r>
              <a:rPr sz="3600" spc="-85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007C4"/>
                </a:solidFill>
                <a:latin typeface="Times New Roman"/>
                <a:cs typeface="Times New Roman"/>
              </a:rPr>
              <a:t>оқушы</a:t>
            </a:r>
            <a:r>
              <a:rPr sz="3600" spc="-90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007C4"/>
                </a:solidFill>
                <a:latin typeface="Times New Roman"/>
                <a:cs typeface="Times New Roman"/>
              </a:rPr>
              <a:t>саны:</a:t>
            </a:r>
            <a:r>
              <a:rPr sz="3600" spc="-65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lang="kk-KZ" sz="3600" spc="-10" dirty="0" smtClean="0">
                <a:solidFill>
                  <a:srgbClr val="BF0000"/>
                </a:solidFill>
                <a:latin typeface="Times New Roman"/>
                <a:cs typeface="Times New Roman"/>
              </a:rPr>
              <a:t>1947</a:t>
            </a:r>
            <a:r>
              <a:rPr sz="3600" b="1" spc="-10" dirty="0" smtClean="0">
                <a:solidFill>
                  <a:srgbClr val="BF0000"/>
                </a:solidFill>
                <a:latin typeface="Times New Roman"/>
                <a:cs typeface="Times New Roman"/>
              </a:rPr>
              <a:t>/937 </a:t>
            </a:r>
            <a:r>
              <a:rPr sz="3600" spc="-25" dirty="0">
                <a:solidFill>
                  <a:srgbClr val="3007C4"/>
                </a:solidFill>
                <a:latin typeface="Times New Roman"/>
                <a:cs typeface="Times New Roman"/>
              </a:rPr>
              <a:t>10-</a:t>
            </a:r>
            <a:r>
              <a:rPr sz="3600" dirty="0">
                <a:solidFill>
                  <a:srgbClr val="3007C4"/>
                </a:solidFill>
                <a:latin typeface="Times New Roman"/>
                <a:cs typeface="Times New Roman"/>
              </a:rPr>
              <a:t>11</a:t>
            </a:r>
            <a:r>
              <a:rPr sz="3600" spc="-85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3007C4"/>
                </a:solidFill>
                <a:latin typeface="Times New Roman"/>
                <a:cs typeface="Times New Roman"/>
              </a:rPr>
              <a:t>сыныптардағы</a:t>
            </a:r>
            <a:r>
              <a:rPr sz="3600" spc="-85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007C4"/>
                </a:solidFill>
                <a:latin typeface="Times New Roman"/>
                <a:cs typeface="Times New Roman"/>
              </a:rPr>
              <a:t>оқушы</a:t>
            </a:r>
            <a:r>
              <a:rPr sz="3600" spc="-85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007C4"/>
                </a:solidFill>
                <a:latin typeface="Times New Roman"/>
                <a:cs typeface="Times New Roman"/>
              </a:rPr>
              <a:t>саны:</a:t>
            </a:r>
            <a:r>
              <a:rPr sz="3600" spc="-65" dirty="0">
                <a:solidFill>
                  <a:srgbClr val="3007C4"/>
                </a:solidFill>
                <a:latin typeface="Times New Roman"/>
                <a:cs typeface="Times New Roman"/>
              </a:rPr>
              <a:t> </a:t>
            </a:r>
            <a:r>
              <a:rPr lang="kk-KZ" sz="3600" spc="-10" dirty="0" smtClean="0">
                <a:solidFill>
                  <a:srgbClr val="BF0000"/>
                </a:solidFill>
                <a:latin typeface="Times New Roman"/>
                <a:cs typeface="Times New Roman"/>
              </a:rPr>
              <a:t>428</a:t>
            </a:r>
            <a:r>
              <a:rPr sz="3600" b="1" spc="-10" dirty="0" smtClean="0">
                <a:solidFill>
                  <a:srgbClr val="BF0000"/>
                </a:solidFill>
                <a:latin typeface="Times New Roman"/>
                <a:cs typeface="Times New Roman"/>
              </a:rPr>
              <a:t>/204 </a:t>
            </a:r>
            <a:r>
              <a:rPr sz="3600" dirty="0">
                <a:solidFill>
                  <a:srgbClr val="BF0000"/>
                </a:solidFill>
                <a:latin typeface="Times New Roman"/>
                <a:cs typeface="Times New Roman"/>
              </a:rPr>
              <a:t>Жыл</a:t>
            </a:r>
            <a:r>
              <a:rPr sz="3600" spc="-1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BF0000"/>
                </a:solidFill>
                <a:latin typeface="Times New Roman"/>
                <a:cs typeface="Times New Roman"/>
              </a:rPr>
              <a:t>соңындағы</a:t>
            </a:r>
            <a:r>
              <a:rPr sz="3600" spc="-1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3600" dirty="0" err="1">
                <a:solidFill>
                  <a:srgbClr val="BF0000"/>
                </a:solidFill>
                <a:latin typeface="Times New Roman"/>
                <a:cs typeface="Times New Roman"/>
              </a:rPr>
              <a:t>оқушы</a:t>
            </a:r>
            <a:r>
              <a:rPr sz="3600" spc="-11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3600" spc="-1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саны</a:t>
            </a:r>
            <a:r>
              <a:rPr sz="3600" spc="-10" dirty="0" smtClean="0">
                <a:solidFill>
                  <a:srgbClr val="BF0000"/>
                </a:solidFill>
                <a:latin typeface="Times New Roman"/>
                <a:cs typeface="Times New Roman"/>
              </a:rPr>
              <a:t>:</a:t>
            </a:r>
            <a:r>
              <a:rPr lang="kk-KZ" sz="3600" spc="-10" dirty="0" smtClean="0">
                <a:solidFill>
                  <a:srgbClr val="04047F"/>
                </a:solidFill>
                <a:latin typeface="Times New Roman"/>
                <a:cs typeface="Times New Roman"/>
              </a:rPr>
              <a:t>4033</a:t>
            </a:r>
            <a:r>
              <a:rPr sz="3600" spc="-10" dirty="0" smtClean="0">
                <a:solidFill>
                  <a:srgbClr val="04047F"/>
                </a:solidFill>
                <a:latin typeface="Times New Roman"/>
                <a:cs typeface="Times New Roman"/>
              </a:rPr>
              <a:t>/1</a:t>
            </a:r>
            <a:r>
              <a:rPr lang="kk-KZ" sz="3600" spc="-10" dirty="0" smtClean="0">
                <a:solidFill>
                  <a:srgbClr val="04047F"/>
                </a:solidFill>
                <a:latin typeface="Times New Roman"/>
                <a:cs typeface="Times New Roman"/>
              </a:rPr>
              <a:t>658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9875" marR="5080" indent="-129984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4-</a:t>
            </a:r>
            <a:r>
              <a:rPr dirty="0"/>
              <a:t>сыныптар</a:t>
            </a:r>
            <a:r>
              <a:rPr spc="-105" dirty="0"/>
              <a:t> </a:t>
            </a:r>
            <a:r>
              <a:rPr dirty="0"/>
              <a:t>бойынша</a:t>
            </a:r>
            <a:r>
              <a:rPr spc="-105" dirty="0"/>
              <a:t> </a:t>
            </a:r>
            <a:r>
              <a:rPr dirty="0"/>
              <a:t>«Математика»</a:t>
            </a:r>
            <a:r>
              <a:rPr spc="-105" dirty="0"/>
              <a:t> </a:t>
            </a:r>
            <a:r>
              <a:rPr dirty="0"/>
              <a:t>пәні</a:t>
            </a:r>
            <a:r>
              <a:rPr spc="-105" dirty="0"/>
              <a:t> </a:t>
            </a:r>
            <a:r>
              <a:rPr dirty="0"/>
              <a:t>бойынша</a:t>
            </a:r>
            <a:r>
              <a:rPr spc="-100" dirty="0"/>
              <a:t> </a:t>
            </a:r>
            <a:r>
              <a:rPr spc="-20" dirty="0"/>
              <a:t>тест </a:t>
            </a:r>
            <a:r>
              <a:rPr dirty="0"/>
              <a:t>нәтижесі</a:t>
            </a:r>
            <a:r>
              <a:rPr spc="-50" dirty="0"/>
              <a:t> </a:t>
            </a:r>
            <a:r>
              <a:rPr dirty="0"/>
              <a:t>мен</a:t>
            </a:r>
            <a:r>
              <a:rPr spc="-45" dirty="0"/>
              <a:t> </a:t>
            </a:r>
            <a:r>
              <a:rPr dirty="0"/>
              <a:t>оқу</a:t>
            </a:r>
            <a:r>
              <a:rPr spc="-45" dirty="0"/>
              <a:t> </a:t>
            </a:r>
            <a:r>
              <a:rPr dirty="0"/>
              <a:t>сапасы</a:t>
            </a:r>
            <a:r>
              <a:rPr spc="-45" dirty="0"/>
              <a:t> </a:t>
            </a:r>
            <a:r>
              <a:rPr spc="-10" dirty="0"/>
              <a:t>мониторингі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074" y="719136"/>
            <a:ext cx="10131424" cy="57911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052374"/>
              </p:ext>
            </p:extLst>
          </p:nvPr>
        </p:nvGraphicFramePr>
        <p:xfrm>
          <a:off x="1136649" y="1273175"/>
          <a:ext cx="10292714" cy="4962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135"/>
                <a:gridCol w="1393190"/>
                <a:gridCol w="2057400"/>
                <a:gridCol w="1772920"/>
                <a:gridCol w="1867535"/>
                <a:gridCol w="1867534"/>
              </a:tblGrid>
              <a:tr h="767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Сыныбы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Барлығы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Үздігі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24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Екпіндісі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815" indent="16637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708025" algn="l"/>
                        </a:tabLst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тоқсан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sz="24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сапасы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815" indent="24320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Жылдық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sz="24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сапасы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  <a:tr h="910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65"/>
                        </a:spcBef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сынып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2575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70"/>
                        </a:spcBef>
                      </a:pPr>
                      <a:r>
                        <a:rPr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kk-KZ"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06</a:t>
                      </a:r>
                      <a:r>
                        <a:rPr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/200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639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  <a:tr h="838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80"/>
                        </a:spcBef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сынып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895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0"/>
                        </a:spcBef>
                      </a:pPr>
                      <a:r>
                        <a:rPr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42</a:t>
                      </a:r>
                      <a:r>
                        <a:rPr lang="kk-KZ"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/214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083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185/112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083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ct val="100000"/>
                        </a:lnSpc>
                        <a:spcBef>
                          <a:spcPts val="229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129/62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083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0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74 </a:t>
                      </a:r>
                      <a:r>
                        <a:rPr sz="24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083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0"/>
                        </a:spcBef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75%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083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  <a:tr h="96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сынып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kk-KZ"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/204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141/75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081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4559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132/73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67 </a:t>
                      </a:r>
                      <a:r>
                        <a:rPr sz="24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69%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  <a:tr h="1481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сынып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kk-KZ"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04</a:t>
                      </a:r>
                      <a:r>
                        <a:rPr sz="2400" b="1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/226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257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146/89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257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455930" algn="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159/68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257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67 </a:t>
                      </a:r>
                      <a:r>
                        <a:rPr sz="24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257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68%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257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462234" y="577999"/>
            <a:ext cx="4906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1-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сыныптардың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білім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сапасының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көрсеткіші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393" y="290661"/>
            <a:ext cx="7176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сыныптар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бойынша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білім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сапасының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салыстырмалы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мониторингі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2193" y="449412"/>
            <a:ext cx="7176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сыныптар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бойынша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білім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сапасының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салыстырмалы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мониторингі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0419" y="346223"/>
            <a:ext cx="7176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сыныптар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бойынша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білім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сапасының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салыстырмалы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мониторингі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55662" y="968374"/>
          <a:ext cx="10292714" cy="536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135"/>
                <a:gridCol w="1393190"/>
                <a:gridCol w="2057400"/>
                <a:gridCol w="1772920"/>
                <a:gridCol w="1867535"/>
                <a:gridCol w="1867534"/>
              </a:tblGrid>
              <a:tr h="767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Сыныбы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Барлығы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Үздігі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244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Екпіндісі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815" indent="2044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sz="24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тоқсан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sz="24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сапасы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815" indent="24320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Жылдық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білім</a:t>
                      </a:r>
                      <a:r>
                        <a:rPr sz="24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сапасы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  <a:tr h="910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65"/>
                        </a:spcBef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сынып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2575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7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455/218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639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7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135/87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2639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ct val="100000"/>
                        </a:lnSpc>
                        <a:spcBef>
                          <a:spcPts val="257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156/69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2639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70"/>
                        </a:spcBef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64%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2639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70"/>
                        </a:spcBef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70%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2639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  <a:tr h="838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80"/>
                        </a:spcBef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сынып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895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446/215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019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118/79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019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175/91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019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66%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019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69%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019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  <a:tr h="963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сынып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354/184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82/62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018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455930" algn="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130/76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60%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63%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  <a:tr h="1106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сынып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360/171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65/51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455930" algn="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136/85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56%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59%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  <a:tr h="779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400" b="1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9 </a:t>
                      </a:r>
                      <a:r>
                        <a:rPr sz="2400" b="1" spc="-10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сынып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332/160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690"/>
                        </a:lnSpc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55/33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142/74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59%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24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59%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1300" marB="0">
                    <a:lnL w="38100">
                      <a:solidFill>
                        <a:srgbClr val="0070BF"/>
                      </a:solidFill>
                      <a:prstDash val="solid"/>
                    </a:lnL>
                    <a:lnR w="38100">
                      <a:solidFill>
                        <a:srgbClr val="0070BF"/>
                      </a:solidFill>
                      <a:prstDash val="solid"/>
                    </a:lnR>
                    <a:lnT w="38100">
                      <a:solidFill>
                        <a:srgbClr val="0070BF"/>
                      </a:solidFill>
                      <a:prstDash val="solid"/>
                    </a:lnT>
                    <a:lnB w="38100">
                      <a:solidFill>
                        <a:srgbClr val="0070B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462234" y="577999"/>
            <a:ext cx="4906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5-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сыныптардың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білім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сапасының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көрсеткіші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1693" y="373212"/>
            <a:ext cx="7176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сыныптар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бойынша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білім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сапасының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салыстырмалы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мониторингі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524" y="901699"/>
            <a:ext cx="9405936" cy="52911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6722" y="411312"/>
            <a:ext cx="418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сыныптар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бойынша</a:t>
            </a:r>
            <a:r>
              <a:rPr sz="1800" b="1" spc="3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білім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сапасының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8565" y="411312"/>
            <a:ext cx="301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салыстырмалы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мониторингі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724" y="828674"/>
            <a:ext cx="8893174" cy="55419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387</Words>
  <Application>Microsoft Office PowerPoint</Application>
  <PresentationFormat>Произвольный</PresentationFormat>
  <Paragraphs>232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Т.Есетов атындағы №264 мектеп – лицейі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 сыныптар бойынша білім сапасының салыстырмалы мониторингі</vt:lpstr>
      <vt:lpstr>8 сыныптар бойынша білім сапасының салыстырмалы мониторингі</vt:lpstr>
      <vt:lpstr>9 сыныптар бойынша білім сапасының салыстырмалы мониторингі</vt:lpstr>
      <vt:lpstr>Презентация PowerPoint</vt:lpstr>
      <vt:lpstr>10 сыныптардың білім сапасының салыстырмалы көрсеткіші</vt:lpstr>
      <vt:lpstr>10 сыныптар бойынша білім сапасының мониторингі</vt:lpstr>
      <vt:lpstr>11 сыныптардың білім сапасының көрсеткіші</vt:lpstr>
      <vt:lpstr>11 сыныптар бойынша білім сапасының салыстырмалы мониторингі</vt:lpstr>
      <vt:lpstr>Презентация PowerPoint</vt:lpstr>
      <vt:lpstr>4-сыныптар бойынша «Қазақ тілі» пәні бойынша тест нәтижесі мен оқу сапасы мониторингі</vt:lpstr>
      <vt:lpstr>4-сыныптар бойынша «Математика» пәні бойынша тест нәтижесі мен оқу сапасы мониторингі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Білім сапасы мен үлгерімінің мониторингі</dc:title>
  <dc:creator>264 мектеп-лицей</dc:creator>
  <cp:lastModifiedBy>Таншолпан</cp:lastModifiedBy>
  <cp:revision>1</cp:revision>
  <dcterms:created xsi:type="dcterms:W3CDTF">2025-10-08T05:51:58Z</dcterms:created>
  <dcterms:modified xsi:type="dcterms:W3CDTF">2025-10-08T05:56:01Z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2025-10-07T00:00:00Z</vt:filetime>
  </property>
  <property fmtid="{D5CDD505-2E9C-101B-9397-08002B2CF9AE}" pid="3" name="Creator">
    <vt:lpwstr>r7-office/2024.4.2.721</vt:lpwstr>
  </property>
  <property fmtid="{D5CDD505-2E9C-101B-9397-08002B2CF9AE}" pid="4" name="LastSaved">
    <vt:filetime>2025-10-08T00:00:00Z</vt:filetime>
  </property>
  <property fmtid="{D5CDD505-2E9C-101B-9397-08002B2CF9AE}" pid="5" name="Producer">
    <vt:lpwstr>r7-office/2024.4.2.721</vt:lpwstr>
  </property>
</Properties>
</file>